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82" r:id="rId12"/>
    <p:sldId id="283" r:id="rId13"/>
    <p:sldId id="284" r:id="rId14"/>
    <p:sldId id="285" r:id="rId15"/>
    <p:sldId id="286" r:id="rId16"/>
    <p:sldId id="287" r:id="rId17"/>
    <p:sldId id="262" r:id="rId18"/>
    <p:sldId id="277" r:id="rId19"/>
    <p:sldId id="278" r:id="rId20"/>
    <p:sldId id="279" r:id="rId21"/>
    <p:sldId id="280" r:id="rId22"/>
    <p:sldId id="281" r:id="rId23"/>
    <p:sldId id="27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 descr="Image_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dnadpis 2"/>
          <p:cNvSpPr>
            <a:spLocks noGrp="1"/>
          </p:cNvSpPr>
          <p:nvPr>
            <p:ph type="subTitle" idx="4294967295"/>
          </p:nvPr>
        </p:nvSpPr>
        <p:spPr bwMode="auto">
          <a:xfrm>
            <a:off x="395288" y="38608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/>
              <a:t>Nadpis </a:t>
            </a:r>
            <a:r>
              <a:rPr lang="cs-CZ" dirty="0" err="1" smtClean="0"/>
              <a:t>powerpointové</a:t>
            </a:r>
            <a:endParaRPr lang="cs-CZ" dirty="0" smtClean="0"/>
          </a:p>
          <a:p>
            <a:r>
              <a:rPr lang="cs-CZ" dirty="0" smtClean="0"/>
              <a:t>prezentace</a:t>
            </a:r>
          </a:p>
          <a:p>
            <a:r>
              <a:rPr lang="cs-CZ" dirty="0" smtClean="0"/>
              <a:t>ve třech řádcích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7. 9. 2015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7. 9. 2015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7. 9. 2015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vis.cz/html/pzpr.htm" TargetMode="External"/><Relationship Id="rId2" Type="http://schemas.openxmlformats.org/officeDocument/2006/relationships/hyperlink" Target="http://pop.pmo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.kr-jihomoravsky.cz/vestniky/2006/v06_15.pdf" TargetMode="External"/><Relationship Id="rId2" Type="http://schemas.openxmlformats.org/officeDocument/2006/relationships/hyperlink" Target="http://archiv.kr-jihomoravsky.cz/vestniky/2004/v04_2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r-jihomoravsky.cz/Default.aspx?PubID=189320&amp;TypeID=7" TargetMode="External"/><Relationship Id="rId4" Type="http://schemas.openxmlformats.org/officeDocument/2006/relationships/hyperlink" Target="http://www.kr-jihomoravsky.cz/Default.aspx?PubID=146518&amp;TypeID=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p.cz/cz/kvalita_ovzdusi_brno" TargetMode="External"/><Relationship Id="rId2" Type="http://schemas.openxmlformats.org/officeDocument/2006/relationships/hyperlink" Target="http://www.mzp.cz/cz/kvalita_ovzdusi_jihovycho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redir.netcentrum.cz/?noaudit&amp;url=http://www.kr-jihomoravsky.cz/Default.aspx?PubID%3D173686%26TypeID%3D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redir.netcentrum.cz/?noaudit&amp;url=http://portal.cenia.cz/eiasea/detail/SEA_MZP212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tes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-jihomoravsky.cz/Default.aspx?ID=18426&amp;TypeID=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-jihomoravsky.cz/archiv/ozp/PRVK_JMK/Default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mze/voda/planovani-v-oblasti-vod/priprava-planu-povodi-pro-2-obdobi/zverejnene-informace/navrhy-narodnich-planu-povodi-planu-1/navrhy-narodnich-planu-povodi-labe-odry/navrh-narodniho-planu-povodi-dunaj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dnadpis 2"/>
          <p:cNvSpPr>
            <a:spLocks noGrp="1"/>
          </p:cNvSpPr>
          <p:nvPr>
            <p:ph type="subTitle" idx="4294967295"/>
          </p:nvPr>
        </p:nvSpPr>
        <p:spPr>
          <a:xfrm>
            <a:off x="395288" y="3860800"/>
            <a:ext cx="8280400" cy="17526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cs-CZ" dirty="0" smtClean="0">
                <a:latin typeface="Arial" charset="0"/>
                <a:cs typeface="Arial" charset="0"/>
              </a:rPr>
              <a:t>Pracovní skupina pro životní prostředí</a:t>
            </a:r>
          </a:p>
          <a:p>
            <a:pPr algn="ctr" eaLnBrk="1" hangingPunct="1">
              <a:buFont typeface="Arial" charset="0"/>
              <a:buNone/>
            </a:pPr>
            <a:endParaRPr lang="cs-CZ" dirty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cs-CZ" dirty="0" smtClean="0">
                <a:latin typeface="Arial" charset="0"/>
                <a:cs typeface="Arial" charset="0"/>
              </a:rPr>
              <a:t>Tematicky související koncepční dokumenty na krajské úrovni</a:t>
            </a:r>
            <a:endParaRPr lang="cs-CZ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8435" name="Picture 2" descr="O:\OI\FOTO\KrÚ\budovaJMK\budova_vne\kraj_urad49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2488"/>
            <a:ext cx="442753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D:\Grafika\FOTO\Foto prezentace\vankovka_dokumenty\budova_jmk\Cejl\okKrUradCejl_0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857250"/>
            <a:ext cx="5435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Vodní hospodářství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Plánování v oblasti vod</a:t>
            </a:r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Plány dílčích povodí Moravy a přítoků Váhu a Dyje </a:t>
            </a:r>
            <a:r>
              <a:rPr lang="cs-CZ" dirty="0" smtClean="0"/>
              <a:t>- II. plánovací období</a:t>
            </a:r>
          </a:p>
          <a:p>
            <a:pPr marL="0" indent="0">
              <a:buNone/>
            </a:pPr>
            <a:r>
              <a:rPr lang="cs-CZ" dirty="0" smtClean="0"/>
              <a:t>Zveřejněný návrh Plánu dílčího povodí Moravy a přítoků Váhu a Plánu dílčího povodí Dyje: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http://pop.pmo.cz/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Plán dílčích povodí bude podle své územní působnosti schvalovat kraj, předpoklad je v 1. polovině roku 2016.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Plán pro zvládání povodňových rizik - II. plánovací období</a:t>
            </a:r>
          </a:p>
          <a:p>
            <a:pPr marL="0" indent="0">
              <a:buNone/>
            </a:pPr>
            <a:r>
              <a:rPr lang="cs-CZ" dirty="0" smtClean="0"/>
              <a:t>Zveřejněný návrh Plánu pro zvládání povodňových rizik:</a:t>
            </a:r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http://www.povis.cz/html/pzpr.htm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Nepřekročitelný termín vydání NPP a PZPR je 22. 12. 2015.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10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Ochrana ovzduší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Programy zlepšení kvality ovzduší Jihomoravského kraje – historie</a:t>
            </a:r>
            <a:endParaRPr lang="cs-CZ" dirty="0"/>
          </a:p>
          <a:p>
            <a:r>
              <a:rPr lang="cs-CZ" dirty="0"/>
              <a:t>Zákon č. 86/2002 Sb. o ochraně ovzduší a o změně některých dalších zákonů, ve znění pozdějších předpisů (dále jen „zákon o ochraně ovzduší“) v </a:t>
            </a:r>
            <a:r>
              <a:rPr lang="cs-CZ" dirty="0" err="1"/>
              <a:t>ust</a:t>
            </a:r>
            <a:r>
              <a:rPr lang="cs-CZ" dirty="0"/>
              <a:t>. § 7 odst. 6) stanovoval,  že krajský úřad je povinen zpracovat pro své území krajský program zlepšení kvality ovzduší. V </a:t>
            </a:r>
            <a:r>
              <a:rPr lang="cs-CZ" dirty="0" err="1"/>
              <a:t>ust</a:t>
            </a:r>
            <a:r>
              <a:rPr lang="cs-CZ" dirty="0"/>
              <a:t>. § 7 odst. 7 zákona o ochraně ovzduší je dále krajským úřadům uložena periodická povinnost aktualizovat program zlepšení kvality ovzduší (dále také „PZKO“) a to v tříletých intervalech. Celé území Jihomoravského kraje (s výjimkou Statutárního města Brna, které je vymezeno jako samostatná aglomerace) je dále Ministerstvem životního prostředí vymezeno jako zóna podle § 7 zákona o ochraně ovzduší. </a:t>
            </a:r>
          </a:p>
          <a:p>
            <a:r>
              <a:rPr lang="cs-CZ" dirty="0"/>
              <a:t>Program zlepšení kvality ovzduší se vydával jako Nařízení kraje a je vždy v přenesené působnosti zveřejněn ve Věstníku právních předpisů Jihomoravského kraje: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13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Ochrana ovzduší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Programy zlepšení kvality ovzduší Jihomoravského kraje – historie</a:t>
            </a:r>
            <a:endParaRPr lang="cs-CZ" dirty="0"/>
          </a:p>
          <a:p>
            <a:pPr lvl="0"/>
            <a:r>
              <a:rPr lang="cs-CZ" dirty="0"/>
              <a:t>Programy z roku 2004 - nařízení Jihomoravského kraje č. 384/2004, kterým se vydává Integrovaný krajský program snižování emisí tuhých znečišťujících látek, oxidu siřičitého, oxidů dusíku, těkavých organických látek, amoniaku, oxidu uhelnatého, benzenu, olova, kadmia, niklu, arsenu, rtuti a polycyklických aromatických uhlovodíků Jihomoravského kraje a Krajský program ke zlepšení kvality ovzduší Jihomoravského kraje – </a:t>
            </a:r>
            <a:r>
              <a:rPr lang="cs-CZ" u="sng" dirty="0">
                <a:hlinkClick r:id="rId2"/>
              </a:rPr>
              <a:t>http://archiv.kr-jihomoravsky.cz/vestniky/2004/v04_21.pdf</a:t>
            </a:r>
            <a:endParaRPr lang="cs-CZ" dirty="0"/>
          </a:p>
          <a:p>
            <a:pPr lvl="0"/>
            <a:r>
              <a:rPr lang="cs-CZ" dirty="0"/>
              <a:t>První aktualizace programu ke zlepšení kvality ovzduší z roku 2006 - </a:t>
            </a:r>
            <a:r>
              <a:rPr lang="cs-CZ" u="sng" dirty="0">
                <a:hlinkClick r:id="rId3"/>
              </a:rPr>
              <a:t>http://archiv.kr-jihomoravsky.cz/vestniky/2006/v06_15.pdf</a:t>
            </a:r>
            <a:endParaRPr lang="cs-CZ" dirty="0"/>
          </a:p>
          <a:p>
            <a:pPr lvl="0"/>
            <a:r>
              <a:rPr lang="cs-CZ" dirty="0"/>
              <a:t>Druhá aktualizace programu ke zlepšení kvality ovzduší z roku 2009 resp. 2010 </a:t>
            </a:r>
            <a:endParaRPr lang="cs-CZ" dirty="0" smtClean="0"/>
          </a:p>
          <a:p>
            <a:pPr lvl="0"/>
            <a:r>
              <a:rPr lang="cs-CZ" u="sng" dirty="0" smtClean="0">
                <a:hlinkClick r:id="rId4"/>
              </a:rPr>
              <a:t>http</a:t>
            </a:r>
            <a:r>
              <a:rPr lang="cs-CZ" u="sng" dirty="0">
                <a:hlinkClick r:id="rId4"/>
              </a:rPr>
              <a:t>://</a:t>
            </a:r>
            <a:r>
              <a:rPr lang="cs-CZ" u="sng" dirty="0" smtClean="0">
                <a:hlinkClick r:id="rId4"/>
              </a:rPr>
              <a:t>www.kr-jihomoravsky.cz/Default.aspx?PubID=146518&amp;TypeID=7</a:t>
            </a:r>
            <a:endParaRPr lang="cs-CZ" dirty="0"/>
          </a:p>
          <a:p>
            <a:pPr lvl="0"/>
            <a:r>
              <a:rPr lang="cs-CZ" dirty="0"/>
              <a:t>Třetí aktualizace programu ke zlepšení kvality ovzduší z roku 2012</a:t>
            </a:r>
          </a:p>
          <a:p>
            <a:r>
              <a:rPr lang="cs-CZ" i="1" u="sng" dirty="0"/>
              <a:t>http://</a:t>
            </a:r>
            <a:r>
              <a:rPr lang="cs-CZ" i="1" u="sng" dirty="0">
                <a:hlinkClick r:id="rId5"/>
              </a:rPr>
              <a:t>www.kr-jihomoravsky.cz/Default.aspx?PubID=189320&amp;TypeID=7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13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Ochrana ovzduší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Střednědobá strategie (do roku 2020) zlepšení kvality ovzduší v ČR</a:t>
            </a:r>
            <a:endParaRPr lang="cs-CZ" dirty="0"/>
          </a:p>
          <a:p>
            <a:r>
              <a:rPr lang="cs-CZ" b="1" dirty="0"/>
              <a:t>Předmětem projektu </a:t>
            </a:r>
            <a:r>
              <a:rPr lang="cs-CZ" dirty="0"/>
              <a:t>je vytvoření střednědobých strategických dokumentů v oblasti ochrany ovzduší, včetně dokumentů nutných pro vymezení oblastí podpory od roku 2014 do roku 2020. Cílem těchto strategických dokumentů je snížení celkové úrovně znečišťování a znečištění vnějšího ovzduší v ČR s ohledem na zdravotní rizika pro lidské zdraví i poškozené ekosystémy, a to jak na úrovni celého státu, tak i na úrovni zón a aglomerací. </a:t>
            </a:r>
          </a:p>
          <a:p>
            <a:r>
              <a:rPr lang="cs-CZ" b="1" dirty="0"/>
              <a:t>Účelem projektu</a:t>
            </a:r>
            <a:r>
              <a:rPr lang="cs-CZ" dirty="0"/>
              <a:t> je mj. na základě podrobných analýz navrhnout taková opatření ke zlepšení kvality ovzduší, která umožní České republice dosáhnout imisní limity pro ochranu lidského zdraví, ekosystémy a vegetaci, a plnit národní emisní stropy od roku 2020 dle revidovaného Göteborského protokolu (CLRTAP). Opatření přispějí také ke snížení emisí skleníkových plynů.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34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Ochrana ovzduší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4600" b="1" dirty="0"/>
              <a:t>Střednědobá strategie (do roku 2020) zlepšení kvality ovzduší v </a:t>
            </a:r>
            <a:r>
              <a:rPr lang="cs-CZ" sz="4600" b="1" dirty="0" smtClean="0"/>
              <a:t>ČR</a:t>
            </a:r>
            <a:endParaRPr lang="cs-CZ" sz="4600" dirty="0"/>
          </a:p>
          <a:p>
            <a:pPr marL="0" indent="0">
              <a:buNone/>
            </a:pPr>
            <a:r>
              <a:rPr lang="cs-CZ" dirty="0" smtClean="0"/>
              <a:t>        </a:t>
            </a:r>
            <a:r>
              <a:rPr lang="cs-CZ" sz="3800" dirty="0" smtClean="0"/>
              <a:t>Rozsah </a:t>
            </a:r>
            <a:r>
              <a:rPr lang="cs-CZ" sz="3800" dirty="0"/>
              <a:t>prací a výstupy projektu zahrnují:</a:t>
            </a:r>
          </a:p>
          <a:p>
            <a:r>
              <a:rPr lang="cs-CZ" sz="3800" dirty="0" smtClean="0"/>
              <a:t>analýzu </a:t>
            </a:r>
            <a:r>
              <a:rPr lang="cs-CZ" sz="3800" dirty="0"/>
              <a:t>situace a návrh opatření ke zlepšení kvality ovzduší ve všech zónách a aglomeracích (budou vytvořeny Programy ke zlepšení kvality ovzduší pro každou z 10 zón a aglomerací); zóny a aglomerace zahrnují všechny kraje ČR včetně Prahy, město Brno a okresy Ostrava, Karviná a Frýdek-Místek.</a:t>
            </a:r>
          </a:p>
          <a:p>
            <a:r>
              <a:rPr lang="cs-CZ" sz="3800" dirty="0" smtClean="0"/>
              <a:t>analýzu </a:t>
            </a:r>
            <a:r>
              <a:rPr lang="cs-CZ" sz="3800" dirty="0"/>
              <a:t>kvality ovzduší a identifikace možností snižování emisí v celostátním měřítku (výstupem jsou Národní program snižování emisí, Strategie zlepšení kvality ovzduší v ČR do roku 2020 a úplný seznam navrhovaných opatření);</a:t>
            </a:r>
          </a:p>
          <a:p>
            <a:r>
              <a:rPr lang="cs-CZ" sz="3800" dirty="0" smtClean="0"/>
              <a:t>stanovení </a:t>
            </a:r>
            <a:r>
              <a:rPr lang="cs-CZ" sz="3800" dirty="0"/>
              <a:t>finančních potřeb pro potřeby zlepšení kvality ovzduší v návaznosti na předchozí analýzy (výstupem mj. doporučení pro nový Operační program ŽP v Prioritní ose 2).</a:t>
            </a:r>
          </a:p>
          <a:p>
            <a:pPr marL="0" indent="0">
              <a:buNone/>
            </a:pPr>
            <a:r>
              <a:rPr lang="cs-CZ" dirty="0"/>
              <a:t> 	</a:t>
            </a:r>
          </a:p>
          <a:p>
            <a:pPr marL="0" indent="0">
              <a:buNone/>
            </a:pPr>
            <a:r>
              <a:rPr lang="cs-CZ" dirty="0"/>
              <a:t>Řídící orgán: Ministerstvo životního prostředí ČR</a:t>
            </a:r>
          </a:p>
          <a:p>
            <a:pPr marL="0" indent="0">
              <a:buNone/>
            </a:pPr>
            <a:r>
              <a:rPr lang="cs-CZ" dirty="0"/>
              <a:t>Zhotovitel: ENVIROS, s.r.o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Dle </a:t>
            </a:r>
            <a:r>
              <a:rPr lang="cs-CZ" dirty="0" err="1"/>
              <a:t>ust</a:t>
            </a:r>
            <a:r>
              <a:rPr lang="cs-CZ" dirty="0"/>
              <a:t>. § 9 odst. 1 zákona č. 201/2012 Sb., o ochraně ovzduší, ve znění </a:t>
            </a:r>
            <a:r>
              <a:rPr lang="cs-CZ" dirty="0" err="1"/>
              <a:t>p.p</a:t>
            </a:r>
            <a:r>
              <a:rPr lang="cs-CZ" dirty="0"/>
              <a:t>. vydává PZKO nově MŽP a to formou opatření obecné povahy.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10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Ochrana ovzduší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4600" b="1" dirty="0"/>
              <a:t>Střednědobá strategie (do roku 2020) zlepšení kvality ovzduší v </a:t>
            </a:r>
            <a:r>
              <a:rPr lang="cs-CZ" sz="4600" b="1" dirty="0" smtClean="0"/>
              <a:t>ČR</a:t>
            </a:r>
            <a:endParaRPr lang="cs-CZ" sz="4600" dirty="0"/>
          </a:p>
          <a:p>
            <a:pPr marL="0" indent="0">
              <a:buNone/>
            </a:pPr>
            <a:r>
              <a:rPr lang="cs-CZ" sz="3800" dirty="0" smtClean="0"/>
              <a:t>V</a:t>
            </a:r>
            <a:r>
              <a:rPr lang="cs-CZ" sz="3800" dirty="0"/>
              <a:t> rámci projektu Strategie je území Jihomoravského kraje zpracován i </a:t>
            </a:r>
            <a:r>
              <a:rPr lang="cs-CZ" sz="3800" u="sng" dirty="0"/>
              <a:t>Program zlepšování kvality ovzduší</a:t>
            </a:r>
            <a:r>
              <a:rPr lang="cs-CZ" sz="3800" dirty="0"/>
              <a:t> s tím, že je samostatně řešeno území města Brna (Aglomerace Brno) a zbývající území Jihomoravského kraje je řešeno společně s Krajem Vysočina (Zóna Jihovýchod).  Uvedené PZKO v tuto chvíli absolvují proces schvalování (SEA) a následně po vypořádání všech připomínek budou vydány </a:t>
            </a:r>
            <a:r>
              <a:rPr lang="cs-CZ" sz="3800" dirty="0" smtClean="0"/>
              <a:t>Ministerstvem </a:t>
            </a:r>
            <a:r>
              <a:rPr lang="cs-CZ" sz="3800" dirty="0"/>
              <a:t>ŽP ve formě opatření obecné povahy a zveřejněny ve Věstníku MŽP. Aktualizace těchto programů bude následně probíhat v zákonném termínu 1 x 3 roky.</a:t>
            </a:r>
          </a:p>
          <a:p>
            <a:pPr marL="0" indent="0">
              <a:buNone/>
            </a:pPr>
            <a:r>
              <a:rPr lang="cs-CZ" sz="3800" dirty="0"/>
              <a:t>Podle </a:t>
            </a:r>
            <a:r>
              <a:rPr lang="cs-CZ" sz="3800" dirty="0" smtClean="0"/>
              <a:t>zákona o ochraně ovzduší </a:t>
            </a:r>
            <a:r>
              <a:rPr lang="cs-CZ" sz="3800" dirty="0"/>
              <a:t>má MŽP povinnost vydat nové PZKO formou </a:t>
            </a:r>
            <a:r>
              <a:rPr lang="cs-CZ" sz="3800" dirty="0" smtClean="0"/>
              <a:t>opatření obecné povahy </a:t>
            </a:r>
            <a:r>
              <a:rPr lang="cs-CZ" sz="3800" dirty="0"/>
              <a:t>pro území JMK do konce roku 2015.</a:t>
            </a:r>
          </a:p>
          <a:p>
            <a:pPr marL="0" indent="0">
              <a:buNone/>
            </a:pPr>
            <a:r>
              <a:rPr lang="cs-CZ" dirty="0" smtClean="0"/>
              <a:t>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9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Ochrana ovzduší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4600" b="1" dirty="0"/>
              <a:t>Střednědobá strategie (do roku 2020) zlepšení kvality ovzduší v </a:t>
            </a:r>
            <a:r>
              <a:rPr lang="cs-CZ" sz="4600" b="1" dirty="0" smtClean="0"/>
              <a:t>ČR</a:t>
            </a:r>
          </a:p>
          <a:p>
            <a:r>
              <a:rPr lang="cs-CZ" sz="4800" dirty="0"/>
              <a:t>Analytická část návrhu PZKO vyhodnotila jako dominantní zdroj silniční dopravu a zejména její neřešení v posledních letech z důvodu neexistence </a:t>
            </a:r>
            <a:r>
              <a:rPr lang="cs-CZ" sz="4800" dirty="0" smtClean="0"/>
              <a:t>ZÚR JMK. </a:t>
            </a:r>
            <a:r>
              <a:rPr lang="cs-CZ" sz="4800" dirty="0"/>
              <a:t>Dalším významným zdrojem je lokální vytápění v domácnostech </a:t>
            </a:r>
            <a:r>
              <a:rPr lang="cs-CZ" sz="4800" dirty="0" smtClean="0"/>
              <a:t>(řešíme </a:t>
            </a:r>
            <a:r>
              <a:rPr lang="cs-CZ" sz="4800" dirty="0"/>
              <a:t>„kotlíky“) a dále byly určeny další nespecifické zdroje v průmyslu – typicky kamenolomy, pískovny, recyklační linky. Tedy činnosti vykonávané na určité velké ploše bez vegetačního krytu a současně nakládající s prašnou surovinou. Specifikem území JMK je velmi významná větrná eroze, která na určitých místech v kraji může způsobit sama  o sobě překročení imisních limitů pro polétavý prach. </a:t>
            </a:r>
          </a:p>
          <a:p>
            <a:pPr marL="0" indent="0">
              <a:buNone/>
            </a:pPr>
            <a:endParaRPr lang="cs-CZ" sz="4600" dirty="0"/>
          </a:p>
          <a:p>
            <a:pPr marL="0" indent="0">
              <a:buNone/>
            </a:pPr>
            <a:r>
              <a:rPr lang="cs-CZ" sz="4500" dirty="0"/>
              <a:t>Návrh PZKO zóny Jihovýchod je zveřejněn na webu MŽP –</a:t>
            </a:r>
          </a:p>
          <a:p>
            <a:pPr marL="0" indent="0">
              <a:buNone/>
            </a:pPr>
            <a:r>
              <a:rPr lang="cs-CZ" sz="4500" u="sng" dirty="0">
                <a:hlinkClick r:id="rId2"/>
              </a:rPr>
              <a:t>http://www.mzp.cz/cz/kvalita_ovzdusi_jihovychod</a:t>
            </a:r>
            <a:endParaRPr lang="cs-CZ" sz="4500" dirty="0"/>
          </a:p>
          <a:p>
            <a:pPr marL="0" indent="0">
              <a:buNone/>
            </a:pPr>
            <a:r>
              <a:rPr lang="cs-CZ" sz="4500" dirty="0"/>
              <a:t>Návrh PZKO Aglomerace Brno pak tady –</a:t>
            </a:r>
          </a:p>
          <a:p>
            <a:pPr marL="0" indent="0">
              <a:buNone/>
            </a:pPr>
            <a:r>
              <a:rPr lang="cs-CZ" sz="4500" u="sng" dirty="0">
                <a:hlinkClick r:id="rId3"/>
              </a:rPr>
              <a:t>http://www.mzp.cz/cz/kvalita_ovzdusi_brno</a:t>
            </a:r>
            <a:endParaRPr lang="cs-CZ" sz="4500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 smtClean="0"/>
              <a:t>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355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Odpadové hospodářství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u="sng" dirty="0"/>
              <a:t>Plán odpadového hospodářství Jihomoravského kraje (POH JMK)</a:t>
            </a:r>
            <a:endParaRPr lang="cs-CZ" dirty="0"/>
          </a:p>
          <a:p>
            <a:r>
              <a:rPr lang="cs-CZ" dirty="0"/>
              <a:t>POH JMK se zpracovává za účelem vytváření podmínek pro předcházení vzniku odpadů a nakládání s nimi podle zákona č. 185/2001 Sb., o odpadech a o změně některých dalších zákonů, ve znění pozdějších předpisů (dále jen „zákon o odpadech“). POH JMK musí obsahovat analytickou, závaznou a směrnou část.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Odpadové hospodářství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u="sng" dirty="0"/>
              <a:t>POH JMK - </a:t>
            </a:r>
            <a:r>
              <a:rPr lang="cs-CZ" u="sng" dirty="0" smtClean="0"/>
              <a:t>platný</a:t>
            </a:r>
            <a:endParaRPr lang="cs-CZ" dirty="0"/>
          </a:p>
          <a:p>
            <a:r>
              <a:rPr lang="cs-CZ" dirty="0"/>
              <a:t>V souladu se zákonem o odpadech a v souladu s Plánem odpadového hospodářství ČR (nařízení vlády č. 197/2003 Sb., o Plánu odpadového hospodářství </a:t>
            </a:r>
            <a:r>
              <a:rPr lang="cs-CZ" dirty="0" smtClean="0"/>
              <a:t>ČR) </a:t>
            </a:r>
            <a:r>
              <a:rPr lang="cs-CZ" b="1" dirty="0" smtClean="0"/>
              <a:t>byl </a:t>
            </a:r>
            <a:r>
              <a:rPr lang="cs-CZ" b="1" dirty="0"/>
              <a:t>POH JMK zpracován, projednán a schválen Zastupitelstvem JMK na 26.zasedání, 17.6.2004, usnesení č. 1095 / 04 / Z 26 </a:t>
            </a:r>
            <a:endParaRPr lang="cs-CZ" dirty="0"/>
          </a:p>
          <a:p>
            <a:pPr lvl="0"/>
            <a:r>
              <a:rPr lang="cs-CZ" b="1" dirty="0" smtClean="0"/>
              <a:t>Zároveň </a:t>
            </a:r>
            <a:r>
              <a:rPr lang="cs-CZ" b="1" dirty="0"/>
              <a:t>Zastupitelstvo JMK schválilo obecně závaznou vyhlášku JMK pod  č. 309/2004, kterou se vyhlašuje závazná část POH JMK, (účinnost od 27.7.2004)</a:t>
            </a:r>
            <a:endParaRPr lang="cs-CZ" dirty="0"/>
          </a:p>
          <a:p>
            <a:r>
              <a:rPr lang="cs-CZ" dirty="0"/>
              <a:t>Závazná část POH kraje je závazným podkladem pro rozhodovací a koncepční činnost příslušných správních úřadů, krajů a obcí v oblasti OH.</a:t>
            </a:r>
          </a:p>
          <a:p>
            <a:r>
              <a:rPr lang="cs-CZ" dirty="0"/>
              <a:t>(</a:t>
            </a:r>
            <a:r>
              <a:rPr lang="cs-CZ" dirty="0">
                <a:hlinkClick r:id="rId2"/>
              </a:rPr>
              <a:t>http://www.kr-jihomoravsky.cz/Default.aspx?PubID=173686&amp;TypeID=2</a:t>
            </a:r>
            <a:r>
              <a:rPr lang="cs-CZ" dirty="0"/>
              <a:t> 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873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Odpadové hospodářství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u="sng" dirty="0"/>
              <a:t>POH JMK </a:t>
            </a:r>
            <a:r>
              <a:rPr lang="cs-CZ" u="sng" dirty="0" smtClean="0"/>
              <a:t>– připravovaný</a:t>
            </a:r>
          </a:p>
          <a:p>
            <a:r>
              <a:rPr lang="cs-CZ" dirty="0" smtClean="0"/>
              <a:t>V </a:t>
            </a:r>
            <a:r>
              <a:rPr lang="cs-CZ" dirty="0"/>
              <a:t>souladu zákonem o odpadech a v souladu s Plánem odpadového hospodářství ČR (nařízení vlády č.352/2014 Sb., o </a:t>
            </a:r>
            <a:r>
              <a:rPr lang="cs-CZ" dirty="0" smtClean="0"/>
              <a:t>Plánu odpadového </a:t>
            </a:r>
            <a:r>
              <a:rPr lang="cs-CZ" dirty="0"/>
              <a:t>hospodářství ČR pro období 2015-2024) je zpracován a projednáván </a:t>
            </a:r>
            <a:r>
              <a:rPr lang="cs-CZ" b="1" dirty="0"/>
              <a:t>nový POH JMK pro období 2016-2025.</a:t>
            </a:r>
            <a:endParaRPr lang="cs-CZ" dirty="0"/>
          </a:p>
          <a:p>
            <a:r>
              <a:rPr lang="cs-CZ" dirty="0"/>
              <a:t>V současné době je </a:t>
            </a:r>
            <a:r>
              <a:rPr lang="cs-CZ" b="1" dirty="0"/>
              <a:t>návrh POH JMK</a:t>
            </a:r>
            <a:r>
              <a:rPr lang="cs-CZ" dirty="0"/>
              <a:t> projednáván v souladu se zákonem č. 100/2001 Sb., o posuzování vlivů na životní prostředí a o změně některých souvisejících zákonů (zákon o posuzování vlivů na životní prostředí), ve znění pozdějších předpisů (Informační systém SEA: </a:t>
            </a:r>
            <a:r>
              <a:rPr lang="cs-CZ" u="sng" dirty="0">
                <a:hlinkClick r:id="rId2"/>
              </a:rPr>
              <a:t>http://portal.cenia.cz/</a:t>
            </a:r>
            <a:r>
              <a:rPr lang="cs-CZ" u="sng" dirty="0" err="1">
                <a:hlinkClick r:id="rId2"/>
              </a:rPr>
              <a:t>eiasea</a:t>
            </a:r>
            <a:r>
              <a:rPr lang="cs-CZ" u="sng" dirty="0">
                <a:hlinkClick r:id="rId2"/>
              </a:rPr>
              <a:t>/detail/SEA_MZP212K</a:t>
            </a:r>
            <a:r>
              <a:rPr lang="cs-CZ" dirty="0"/>
              <a:t>).</a:t>
            </a:r>
          </a:p>
          <a:p>
            <a:r>
              <a:rPr lang="cs-CZ" u="sng" dirty="0"/>
              <a:t>POH JMK musí být schválen JMK a závazná část POH kraje musí být vyhlášena JMK obecně závaznou vyhláškou</a:t>
            </a:r>
            <a:r>
              <a:rPr lang="cs-CZ" dirty="0"/>
              <a:t>. Účinnost obecně závazné vyhlášky JMK se předpokládá - únor 2016.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97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dnadpis 2"/>
          <p:cNvSpPr>
            <a:spLocks noGrp="1"/>
          </p:cNvSpPr>
          <p:nvPr>
            <p:ph type="subTitle" idx="4294967295"/>
          </p:nvPr>
        </p:nvSpPr>
        <p:spPr>
          <a:xfrm>
            <a:off x="395288" y="3860800"/>
            <a:ext cx="8280400" cy="1752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dirty="0" smtClean="0">
                <a:latin typeface="Arial" charset="0"/>
                <a:cs typeface="Arial" charset="0"/>
              </a:rPr>
              <a:t>Ing. Jiří Hájek</a:t>
            </a:r>
          </a:p>
          <a:p>
            <a:pPr algn="ctr" eaLnBrk="1" hangingPunct="1">
              <a:buFont typeface="Arial" charset="0"/>
              <a:buNone/>
            </a:pPr>
            <a:r>
              <a:rPr lang="cs-CZ" dirty="0" smtClean="0">
                <a:latin typeface="Arial" charset="0"/>
                <a:cs typeface="Arial" charset="0"/>
              </a:rPr>
              <a:t>Brno, 18.9.2015</a:t>
            </a:r>
          </a:p>
          <a:p>
            <a:pPr algn="ctr" eaLnBrk="1" hangingPunct="1">
              <a:buFont typeface="Arial" charset="0"/>
              <a:buNone/>
            </a:pPr>
            <a:endParaRPr lang="cs-CZ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8435" name="Picture 2" descr="O:\OI\FOTO\KrÚ\budovaJMK\budova_vne\kraj_urad49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2488"/>
            <a:ext cx="442753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D:\Grafika\FOTO\Foto prezentace\vankovka_dokumenty\budova_jmk\Cejl\okKrUradCejl_0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857250"/>
            <a:ext cx="5435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Ochrana přírody a krajiny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4600" u="sng" dirty="0"/>
              <a:t>Koncepce ochrany přírody Jihomoravského </a:t>
            </a:r>
            <a:r>
              <a:rPr lang="pl-PL" sz="4600" u="sng" dirty="0" smtClean="0"/>
              <a:t>kraje</a:t>
            </a:r>
          </a:p>
          <a:p>
            <a:r>
              <a:rPr lang="cs-CZ" dirty="0"/>
              <a:t>Zákonné zmocnění</a:t>
            </a:r>
            <a:r>
              <a:rPr lang="cs-CZ" dirty="0" smtClean="0"/>
              <a:t>: § </a:t>
            </a:r>
            <a:r>
              <a:rPr lang="cs-CZ" dirty="0"/>
              <a:t>77a odst. 1 zákona č. 114/1992 Sb., o ochraně přírody a krajiny ve znění pozdějších předpisů </a:t>
            </a:r>
            <a:r>
              <a:rPr lang="cs-CZ" dirty="0" smtClean="0"/>
              <a:t>(</a:t>
            </a:r>
            <a:r>
              <a:rPr lang="cs-CZ" dirty="0"/>
              <a:t>který zní: "Kraje zpracovávají ve spolupráci s Ministerstvem životního prostředí prognózy, koncepce a strategie ochrany přírody ve své územní působnosti, nejde-li o národní park nebo chráněnou krajinnou oblast, národní přírodní rezervaci nebo národní přírodní památku a ochranná pásma těchto zvláště chráněných území anebo o vojenské újezdy</a:t>
            </a:r>
            <a:r>
              <a:rPr lang="cs-CZ" dirty="0" smtClean="0"/>
              <a:t>.“) 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Schválilo: Zastupitelstvo </a:t>
            </a:r>
            <a:r>
              <a:rPr lang="cs-CZ" dirty="0"/>
              <a:t>JMK na svém 4. zasedání dne 16.5.2005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Platnost: od </a:t>
            </a:r>
            <a:r>
              <a:rPr lang="cs-CZ" dirty="0"/>
              <a:t>roku </a:t>
            </a:r>
            <a:r>
              <a:rPr lang="cs-CZ" dirty="0" smtClean="0"/>
              <a:t>2005. Konec </a:t>
            </a:r>
            <a:r>
              <a:rPr lang="cs-CZ" dirty="0"/>
              <a:t>platnosti koncepce nebyl konkrétně stanoven, avšak díky průběžnému provádění aktualizací je věcná i právní aktuálnost dokumentu stále zachována. </a:t>
            </a:r>
          </a:p>
          <a:p>
            <a:r>
              <a:rPr lang="cs-CZ" dirty="0"/>
              <a:t>Akutní potřeba zpracování nové koncepce ochrany přírody by vyvstala s nástupem účinnosti </a:t>
            </a:r>
            <a:r>
              <a:rPr lang="cs-CZ" dirty="0" smtClean="0"/>
              <a:t>nového zákona </a:t>
            </a:r>
            <a:r>
              <a:rPr lang="cs-CZ" dirty="0"/>
              <a:t>o ochraně přírody a krajiny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Zpracovatel: ATELIER </a:t>
            </a:r>
            <a:r>
              <a:rPr lang="cs-CZ" dirty="0"/>
              <a:t>FONTES </a:t>
            </a:r>
            <a:r>
              <a:rPr lang="cs-CZ" dirty="0" smtClean="0"/>
              <a:t>s.r.o. </a:t>
            </a:r>
          </a:p>
          <a:p>
            <a:r>
              <a:rPr lang="cs-CZ" dirty="0" smtClean="0"/>
              <a:t>Odkaz </a:t>
            </a:r>
            <a:r>
              <a:rPr lang="cs-CZ" dirty="0"/>
              <a:t>na dokument: 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www.fontes.cz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889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Ochrana přírody a krajiny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sz="4600" u="sng" dirty="0"/>
              <a:t>Koncepce ochrany přírody Jihomoravského </a:t>
            </a:r>
            <a:r>
              <a:rPr lang="pl-PL" sz="4600" u="sng" dirty="0" smtClean="0"/>
              <a:t>kraje</a:t>
            </a:r>
          </a:p>
          <a:p>
            <a:r>
              <a:rPr lang="cs-CZ" u="sng" dirty="0"/>
              <a:t>Charakteristika</a:t>
            </a:r>
            <a:r>
              <a:rPr lang="cs-CZ" dirty="0"/>
              <a:t>:</a:t>
            </a:r>
          </a:p>
          <a:p>
            <a:r>
              <a:rPr lang="cs-CZ" dirty="0"/>
              <a:t>Strategický dokument k ochraně přírody a krajiny v JMK, jehož cílem je stanovit systém pravidel a opatření pro ochranu a vytváření ekologicky stabilní krajiny, při zachování biologické rozmanitosti a trvale udržitelného rozvoje</a:t>
            </a:r>
            <a:r>
              <a:rPr lang="cs-CZ" dirty="0" smtClean="0"/>
              <a:t>.</a:t>
            </a:r>
            <a:r>
              <a:rPr lang="cs-CZ" dirty="0"/>
              <a:t> </a:t>
            </a:r>
          </a:p>
          <a:p>
            <a:r>
              <a:rPr lang="cs-CZ" dirty="0"/>
              <a:t>Koncepce ochrany přírody na základě podrobné analýzy dochovaného stavu přírodního prostředí, tj. všech jeho nejdůležitějších složek (zemědělských, lesních a vodních ekosystémů) a po zhodnocení stavu krajiny, zvláště chráněných území, památných stromů, populací zvláště chráněných druhů rostlin a živočichů jasně zformulovala nejenom nejdůležitější cíle, ale i konkrétní úkoly a opatření v oblasti ochrany přírody a krajiny, a to jak na úseku obecné ochrany přírody, tak i na úseku zvláštní ochrany. Postupné prosazování těchto úkolů a opatření je úkolem orgánů ochrany přírody všech stupňů (krajského úřadu, úřadů obcí s rozšířenou působností, úřadů pověřených obcí a ostatních obecních úřadů).  </a:t>
            </a:r>
          </a:p>
          <a:p>
            <a:r>
              <a:rPr lang="cs-CZ" dirty="0"/>
              <a:t>KOP JMK tvoří 4 části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	Analytická </a:t>
            </a:r>
            <a:r>
              <a:rPr lang="cs-CZ" dirty="0"/>
              <a:t>část (textová část – 557 stran, tabulková část – 39 tabulek a mapová část – 30 </a:t>
            </a:r>
            <a:r>
              <a:rPr lang="cs-CZ" dirty="0" smtClean="0"/>
              <a:t>	map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	Cíle </a:t>
            </a:r>
            <a:r>
              <a:rPr lang="cs-CZ" dirty="0"/>
              <a:t>ochrany přírody a krajiny v regionální politice (26 stran)</a:t>
            </a:r>
          </a:p>
          <a:p>
            <a:pPr marL="0" indent="0">
              <a:buNone/>
            </a:pPr>
            <a:r>
              <a:rPr lang="cs-CZ" dirty="0" smtClean="0"/>
              <a:t>	Prioritní </a:t>
            </a:r>
            <a:r>
              <a:rPr lang="cs-CZ" dirty="0"/>
              <a:t>úkoly a opatření v ochraně přírody a krajiny (101 stran)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Ekonomické </a:t>
            </a:r>
            <a:r>
              <a:rPr lang="cs-CZ" dirty="0"/>
              <a:t>vyhodnocení (68 stran)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108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Ochrana přírody a krajiny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z="4600" u="sng" dirty="0"/>
              <a:t>Koncepce ochrany přírody Jihomoravského </a:t>
            </a:r>
            <a:r>
              <a:rPr lang="pl-PL" sz="4600" u="sng" dirty="0" smtClean="0"/>
              <a:t>kraje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Platnost </a:t>
            </a:r>
            <a:r>
              <a:rPr lang="cs-CZ" dirty="0"/>
              <a:t>koncepce: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Doba platnosti není v KOP výslovně stanovena. Stěžejním výstupem koncepce je stanovení prioritních úkolů a opatření v ochraně přírody a krajiny v části třetí, které jsou nastaveny pro dlouhodobý horizont uplatnění a využití.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Jejich aktuálnost je plně zachována nejméně do doby úplného ukončení implementace soustavy NATURA 2000 a nejdéle do doby přijetí a nástupu účinnosti nového zákona o ochraně přírody a krajiny. Na existující věcný a právní rámec ochrany přírody a krajiny si tedy přijatá koncepce ochrany přírody  Jihomoravského kraje zachovává více než dostatečnou reflexi. Předpokladem tohoto žádoucího stavu je průběžná aktualizace popisných, přehledových a informačních částí koncepce, která je trvale zabezpečována. 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130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Ing. Jiří Hájek</a:t>
            </a:r>
          </a:p>
          <a:p>
            <a:pPr algn="ctr">
              <a:buNone/>
            </a:pPr>
            <a:r>
              <a:rPr lang="cs-CZ" dirty="0" smtClean="0"/>
              <a:t>Krajský úřad Jihomoravského kraje</a:t>
            </a:r>
          </a:p>
          <a:p>
            <a:pPr algn="ctr">
              <a:buNone/>
            </a:pPr>
            <a:r>
              <a:rPr lang="cs-CZ" dirty="0" smtClean="0"/>
              <a:t>Odbor životního prostředí</a:t>
            </a:r>
          </a:p>
          <a:p>
            <a:pPr algn="ctr">
              <a:buNone/>
            </a:pPr>
            <a:r>
              <a:rPr lang="cs-CZ" dirty="0" smtClean="0"/>
              <a:t>tel.: 541652621</a:t>
            </a:r>
          </a:p>
          <a:p>
            <a:pPr algn="ctr">
              <a:buNone/>
            </a:pPr>
            <a:r>
              <a:rPr lang="cs-CZ" dirty="0" smtClean="0"/>
              <a:t>e-mail: hajek.</a:t>
            </a:r>
            <a:r>
              <a:rPr lang="cs-CZ" dirty="0" err="1" smtClean="0"/>
              <a:t>jiri</a:t>
            </a:r>
            <a:r>
              <a:rPr lang="cs-CZ" dirty="0" smtClean="0"/>
              <a:t>@</a:t>
            </a:r>
            <a:r>
              <a:rPr lang="cs-CZ" dirty="0" err="1" smtClean="0"/>
              <a:t>kr</a:t>
            </a:r>
            <a:r>
              <a:rPr lang="cs-CZ" dirty="0" smtClean="0"/>
              <a:t>-</a:t>
            </a:r>
            <a:r>
              <a:rPr lang="cs-CZ" dirty="0" err="1" smtClean="0"/>
              <a:t>jihomoravsky.cz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smtClean="0"/>
              <a:t>Klíčové koncepční dokumenty JMK v oblasti životního prostředí (stav/výhled)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Oblast vodního hospodářství</a:t>
            </a:r>
          </a:p>
          <a:p>
            <a:r>
              <a:rPr lang="cs-CZ" dirty="0" smtClean="0"/>
              <a:t>Oblast ochrany ovzduší </a:t>
            </a:r>
          </a:p>
          <a:p>
            <a:r>
              <a:rPr lang="cs-CZ" dirty="0" smtClean="0"/>
              <a:t>Oblast odpadů</a:t>
            </a:r>
          </a:p>
          <a:p>
            <a:r>
              <a:rPr lang="cs-CZ" dirty="0" smtClean="0"/>
              <a:t>Oblast ochrany přírody a krajiny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200" dirty="0" smtClean="0"/>
              <a:t>Pozn.: úplný přehled </a:t>
            </a:r>
            <a:r>
              <a:rPr lang="cs-CZ" sz="2200" dirty="0"/>
              <a:t>koncepčních dokumentů zde:  </a:t>
            </a:r>
            <a:r>
              <a:rPr lang="cs-CZ" sz="2200" dirty="0">
                <a:hlinkClick r:id="rId2"/>
              </a:rPr>
              <a:t>http://</a:t>
            </a:r>
            <a:r>
              <a:rPr lang="cs-CZ" sz="2200" dirty="0" smtClean="0">
                <a:hlinkClick r:id="rId2"/>
              </a:rPr>
              <a:t>www.kr-jihomoravsky.cz/Default.aspx?ID=18426&amp;TypeID=2</a:t>
            </a:r>
            <a:r>
              <a:rPr lang="cs-CZ" sz="2200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Vodní hospodářství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Plán rozvoje vodovodů a kanalizací Jihomoravského kraje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Plán </a:t>
            </a:r>
            <a:r>
              <a:rPr lang="cs-CZ" dirty="0"/>
              <a:t>rozvoje vodovodů a kanalizací Jihomoravského kraje byl schválen Zastupitelstvem Jihomoravského kraje 23. září </a:t>
            </a:r>
            <a:r>
              <a:rPr lang="cs-CZ" dirty="0" smtClean="0"/>
              <a:t>2004</a:t>
            </a:r>
            <a:r>
              <a:rPr lang="cs-CZ" dirty="0"/>
              <a:t>, tak jak </a:t>
            </a:r>
            <a:r>
              <a:rPr lang="cs-CZ" dirty="0" smtClean="0"/>
              <a:t>ukládal </a:t>
            </a:r>
            <a:r>
              <a:rPr lang="cs-CZ" dirty="0"/>
              <a:t>zákon č. 274/2001 Sb. v ustanovení § 4, na období 10 let a slouží jako podklad pro územní plánovací dokumentace, pro činnost vodoprávních a stavebních úřadů a pro činnost obcí a kraje v samostatné a přenesené působnosti. Plán rozvoje vodovodů a kanalizací je podkladem mimo jiné pro vydávání stanovisek při žádostech o dotace a určování priorit kraje. </a:t>
            </a:r>
          </a:p>
          <a:p>
            <a:pPr marL="0" indent="0">
              <a:buNone/>
            </a:pPr>
            <a:r>
              <a:rPr lang="cs-CZ" dirty="0" smtClean="0"/>
              <a:t>Obsahem </a:t>
            </a:r>
            <a:r>
              <a:rPr lang="cs-CZ" dirty="0"/>
              <a:t>je vymezení zdrojů povrchových a podzemních vod uvažovaných pro účely úpravy na vodu pitnou v souladu s požadavky směrnice Evropských společenství 75/440/EHS z 16. 6. 1975 o požadované jakosti povrchových vod určených k odběru pitné vody. </a:t>
            </a:r>
          </a:p>
          <a:p>
            <a:pPr marL="0" indent="0">
              <a:buNone/>
            </a:pPr>
            <a:r>
              <a:rPr lang="cs-CZ" dirty="0" smtClean="0"/>
              <a:t>Zásadní </a:t>
            </a:r>
            <a:r>
              <a:rPr lang="cs-CZ" dirty="0"/>
              <a:t>je současně s přívodem kvalitní pitné vody i řešení odkanalizování a čištění odpadních vod v souladu s požadavky směrnice Rady č. 91/271/EHS ze dne 21.5.1991 o čištění městských odpadních vod.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47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Vodní hospodářství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Plán rozvoje vodovodů a kanalizací Jihomoravského kraje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Na </a:t>
            </a:r>
            <a:r>
              <a:rPr lang="cs-CZ" dirty="0"/>
              <a:t>12. zasedání Zastupitelstva Jihomoravského kraje, </a:t>
            </a:r>
            <a:r>
              <a:rPr lang="cs-CZ" dirty="0" smtClean="0"/>
              <a:t>konaném </a:t>
            </a:r>
            <a:r>
              <a:rPr lang="cs-CZ" dirty="0"/>
              <a:t>dne 19. 6. 2014 </a:t>
            </a:r>
            <a:r>
              <a:rPr lang="cs-CZ" dirty="0" smtClean="0"/>
              <a:t>Zastupitelstvo </a:t>
            </a:r>
            <a:r>
              <a:rPr lang="cs-CZ" dirty="0"/>
              <a:t>Jihomoravského kraje vzalo na vědomí změnu platnosti Plánu rozvoje vodovodů a kanalizací Jihomoravského kraje vyplývající ze změny zákona </a:t>
            </a:r>
            <a:r>
              <a:rPr lang="cs-CZ" b="1" dirty="0" smtClean="0"/>
              <a:t>z </a:t>
            </a:r>
            <a:r>
              <a:rPr lang="cs-CZ" b="1" dirty="0"/>
              <a:t>10 let na dobu neurčitou</a:t>
            </a:r>
          </a:p>
          <a:p>
            <a:pPr marL="0" indent="0">
              <a:buNone/>
            </a:pPr>
            <a:r>
              <a:rPr lang="cs-CZ" dirty="0" smtClean="0"/>
              <a:t>Odkaz </a:t>
            </a:r>
            <a:r>
              <a:rPr lang="cs-CZ" dirty="0"/>
              <a:t>na Plán rozvoje vodovodů a kanalizacích umístěný na stránkách </a:t>
            </a:r>
            <a:r>
              <a:rPr lang="cs-CZ" dirty="0" smtClean="0"/>
              <a:t>JMK: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www.kr-jihomoravsky.cz/archiv/ozp/PRVK_JMK/Default.htm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Na </a:t>
            </a:r>
            <a:r>
              <a:rPr lang="cs-CZ" dirty="0"/>
              <a:t>žádost obce je možné změnit Plán rozvoje vodovodů a kanalizací Jihomoravského kraje. Změna je provedena zejména z těchto důvodů: </a:t>
            </a:r>
          </a:p>
          <a:p>
            <a:r>
              <a:rPr lang="cs-CZ" dirty="0" smtClean="0"/>
              <a:t>Změna </a:t>
            </a:r>
            <a:r>
              <a:rPr lang="cs-CZ" dirty="0"/>
              <a:t>koncepčního řešení (např. z důvodu nemožnosti projednat majetkoprávní vztahy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Návrh </a:t>
            </a:r>
            <a:r>
              <a:rPr lang="cs-CZ" dirty="0"/>
              <a:t>jiného technicky možného řešení, které je oproti původnímu řešení levnější, nebo technicky výhodnější</a:t>
            </a:r>
          </a:p>
          <a:p>
            <a:r>
              <a:rPr lang="cs-CZ" dirty="0" smtClean="0"/>
              <a:t>Změna</a:t>
            </a:r>
            <a:r>
              <a:rPr lang="cs-CZ" dirty="0"/>
              <a:t>, pokud obec vykazuje nově charakteristiky aglomerace, ve vztahu k čištění odpadních vod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806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Vodní hospodářství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Plánování v oblasti vod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Proces plánování v oblasti vod je navržen na období 2004 – 2027. Toto období je rozděleno do 3 období:</a:t>
            </a:r>
          </a:p>
          <a:p>
            <a:pPr marL="0" indent="0">
              <a:buNone/>
            </a:pPr>
            <a:r>
              <a:rPr lang="cs-CZ" dirty="0"/>
              <a:t>I. plánovací období probíhalo v letech 2004 –2009 a zahrnovalo tvorbu plánů. Jejím výsledkem je Plán oblasti povodí Moravy a Plán oblasti povodí Dyje platný pro období 2010 – 2015.</a:t>
            </a:r>
          </a:p>
          <a:p>
            <a:pPr marL="0" indent="0">
              <a:buNone/>
            </a:pPr>
            <a:r>
              <a:rPr lang="cs-CZ" dirty="0"/>
              <a:t>II. plánovací období plánování probíhá v letech 2010 – 2015, kdy se provádí první aktualizace Plánů oblastí povodí. Výsledkem bude Plán dílčího povodí Moravy a přítoků Váhu a Plán dílčího povodí Dyje, kdy jejich platnost by měla být pro období 2016 – 2021. Na území správy Povodí Moravy, </a:t>
            </a:r>
            <a:r>
              <a:rPr lang="cs-CZ" dirty="0" err="1"/>
              <a:t>s.p</a:t>
            </a:r>
            <a:r>
              <a:rPr lang="cs-CZ" dirty="0"/>
              <a:t>., se bude také vztahovat Plán pro zvládání povodňových rizik národního povodí Dunaje.</a:t>
            </a:r>
          </a:p>
          <a:p>
            <a:pPr marL="0" indent="0">
              <a:buNone/>
            </a:pPr>
            <a:r>
              <a:rPr lang="cs-CZ" dirty="0"/>
              <a:t>III. plánovací období plánování bude probíhat v letech 2016 – 2021, kdy se bude provádět druhá aktualizace Plánů oblastí povodí. Jejich výsledkem by měly být plány platné v období 2022 – 2027.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517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Vodní hospodářství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Plánování v oblasti vod</a:t>
            </a:r>
            <a:endParaRPr lang="cs-CZ" dirty="0"/>
          </a:p>
          <a:p>
            <a:pPr marL="0" indent="0">
              <a:buNone/>
            </a:pPr>
            <a:r>
              <a:rPr lang="cs-CZ" u="sng" dirty="0"/>
              <a:t>Plán hlavních povodí </a:t>
            </a:r>
            <a:r>
              <a:rPr lang="cs-CZ" dirty="0"/>
              <a:t>– I. plánovací období:</a:t>
            </a:r>
          </a:p>
          <a:p>
            <a:pPr marL="0" indent="0">
              <a:buNone/>
            </a:pPr>
            <a:r>
              <a:rPr lang="cs-CZ" dirty="0" smtClean="0"/>
              <a:t>Schválený </a:t>
            </a:r>
            <a:r>
              <a:rPr lang="cs-CZ" dirty="0"/>
              <a:t>usnesením </a:t>
            </a:r>
            <a:r>
              <a:rPr lang="cs-CZ" dirty="0" smtClean="0"/>
              <a:t>Vlády </a:t>
            </a:r>
            <a:r>
              <a:rPr lang="cs-CZ" dirty="0"/>
              <a:t>České republiky ze dne 23. května 2007 č. 562;</a:t>
            </a:r>
          </a:p>
          <a:p>
            <a:pPr marL="0" indent="0">
              <a:buNone/>
            </a:pPr>
            <a:r>
              <a:rPr lang="cs-CZ" u="sng" dirty="0"/>
              <a:t>Plány oblasti povodí </a:t>
            </a:r>
            <a:r>
              <a:rPr lang="cs-CZ" dirty="0"/>
              <a:t>– I. plánovací období</a:t>
            </a:r>
          </a:p>
          <a:p>
            <a:pPr marL="0" indent="0">
              <a:buNone/>
            </a:pPr>
            <a:r>
              <a:rPr lang="cs-CZ" dirty="0"/>
              <a:t>Aktuálně platný Plán oblastí povodí Moravy a Dyje na území Jihomoravského kraje pro období 2010 - 2015</a:t>
            </a:r>
          </a:p>
          <a:p>
            <a:pPr marL="0" indent="0">
              <a:buNone/>
            </a:pPr>
            <a:r>
              <a:rPr lang="cs-CZ" dirty="0" smtClean="0"/>
              <a:t>Schválený </a:t>
            </a:r>
            <a:r>
              <a:rPr lang="cs-CZ" dirty="0"/>
              <a:t>na 9. zasedání Zastupitelstva </a:t>
            </a:r>
            <a:r>
              <a:rPr lang="cs-CZ" dirty="0" smtClean="0"/>
              <a:t>JMK, </a:t>
            </a:r>
            <a:r>
              <a:rPr lang="cs-CZ" dirty="0"/>
              <a:t>které se konalo dne 5. 11. </a:t>
            </a:r>
            <a:r>
              <a:rPr lang="cs-CZ" dirty="0" smtClean="0"/>
              <a:t>2009, usnesení </a:t>
            </a:r>
            <a:r>
              <a:rPr lang="cs-CZ" dirty="0"/>
              <a:t>č. 523/09/Z 9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Vodní hospodářství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Plánování v oblasti vod</a:t>
            </a:r>
            <a:endParaRPr lang="cs-CZ" dirty="0"/>
          </a:p>
          <a:p>
            <a:pPr marL="0" indent="0">
              <a:buNone/>
            </a:pPr>
            <a:r>
              <a:rPr lang="cs-CZ" u="sng" dirty="0"/>
              <a:t>Národní plány povodí ČR </a:t>
            </a:r>
            <a:r>
              <a:rPr lang="cs-CZ" dirty="0"/>
              <a:t>- II. plánovací období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Návrhy Národních plánů povodí (NPP) byly zpracovány podle § 25 zákona č. 150/2011 Sb., o vodách a o změně některých zákonů (vodní zákon), ve znění pozdějších předpisů. Pořizovatelem Národních plánů povodí je Ministerstvo zemědělství a Ministerstvo životního prostředí ve spolupráci s příslušnými správci povodí a místně příslušnými krajskými úřady. Národní plány povodí schvaluje Vlády ČR.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Zveřejněný návrh Národního plánu povodí Dunaje: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eagri.cz/public/web/mze/voda/planovani-v-oblasti-vod/priprava-planu-povodi-pro-2-obdobi/zverejnene-informace/navrhy-narodnich-planu-povodi-planu-1/navrhy-narodnich-planu-povodi-labe-odry/navrh-narodniho-planu-povodi-dunaje.html</a:t>
            </a:r>
            <a:r>
              <a:rPr lang="cs-CZ" dirty="0" smtClean="0"/>
              <a:t> 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570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Vodní hospodářství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5500" b="1" dirty="0" smtClean="0"/>
              <a:t>Plánování v oblasti vod</a:t>
            </a:r>
            <a:endParaRPr lang="cs-CZ" sz="5500" dirty="0"/>
          </a:p>
          <a:p>
            <a:pPr marL="0" indent="0">
              <a:buNone/>
            </a:pPr>
            <a:r>
              <a:rPr lang="cs-CZ" sz="4300" u="sng" dirty="0"/>
              <a:t>Plány dílčích povodí Moravy a přítoků Váhu a Dyje </a:t>
            </a:r>
            <a:r>
              <a:rPr lang="cs-CZ" sz="4300" dirty="0"/>
              <a:t>- II. plánovací období</a:t>
            </a:r>
          </a:p>
          <a:p>
            <a:pPr marL="0" indent="0">
              <a:buNone/>
            </a:pPr>
            <a:r>
              <a:rPr lang="cs-CZ" sz="4300" dirty="0"/>
              <a:t>Plány dílčích povodí obsahují (z Národního plánu povodí Dunaje přebrané) stanovené cíle pro ochranu a zlepšování stavu povrchových a podzemních vod a vodních ekosystémů, ke snížení nepříznivých účinků povodní a sucha, pro hospodaření s povrchovými a podzemními vodami a udržitelné užívání těchto vod pro zajištění vodohospodářských služeb a pro zlepšování vodních poměrů a pro ochranu ekologické stability krajiny. Dále stanovují návrhy programů opatření, které jsou nutné k dosažení cílů pro dané dílčí povodí na základě zjištěného stavu povrchových a podzemních vod, hodnocení povodňových rizik, potřeb užívání vodních zdrojů, a časový plán jejich uskutečnění.</a:t>
            </a:r>
          </a:p>
          <a:p>
            <a:pPr marL="0" indent="0">
              <a:buNone/>
            </a:pPr>
            <a:endParaRPr lang="cs-CZ" sz="4300" dirty="0"/>
          </a:p>
          <a:p>
            <a:pPr marL="0" indent="0">
              <a:buNone/>
            </a:pPr>
            <a:r>
              <a:rPr lang="cs-CZ" sz="4300" dirty="0"/>
              <a:t>V souvislosti s nově stanovenou strukturou zpracování plánů povodí pro druhé plánovací období zastupují plány dílčích povodí koncepční dokumenty „plány oblastí povodí“, využívané v prvním plánovacím období. Plány dílčích povodí pořizují správci povodí dle své působnosti ve spolupráci s příslušnými krajskými úřady a ve spolupráci s ústředními vodoprávními úřady. Schvalují je dle své územní působnosti kraje. Plány dílčích povodí doplňují národní plán povodí o podrobné údaje a návrhy opatření, které jsou nutné k dosažení cílů pro dané dílčí povodí na základě zjištěného stavu povrchových a podzemních vod, hodnocení povodňových rizik, potřeb užívání vodních zdrojů, a časový plán jejich uskutečnění.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6949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1613</Words>
  <Application>Microsoft Office PowerPoint</Application>
  <PresentationFormat>Předvádění na obrazovce (4:3)</PresentationFormat>
  <Paragraphs>155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sady Office</vt:lpstr>
      <vt:lpstr>Prezentace aplikace PowerPoint</vt:lpstr>
      <vt:lpstr>Prezentace aplikace PowerPoint</vt:lpstr>
      <vt:lpstr>Klíčové koncepční dokumenty JMK v oblasti životního prostředí (stav/výhled)</vt:lpstr>
      <vt:lpstr>Vodní hospodářství</vt:lpstr>
      <vt:lpstr>Vodní hospodářství</vt:lpstr>
      <vt:lpstr>Vodní hospodářství</vt:lpstr>
      <vt:lpstr>Vodní hospodářství</vt:lpstr>
      <vt:lpstr>Vodní hospodářství</vt:lpstr>
      <vt:lpstr>Vodní hospodářství</vt:lpstr>
      <vt:lpstr>Vodní hospodářství</vt:lpstr>
      <vt:lpstr>Ochrana ovzduší</vt:lpstr>
      <vt:lpstr>Ochrana ovzduší</vt:lpstr>
      <vt:lpstr>Ochrana ovzduší</vt:lpstr>
      <vt:lpstr>Ochrana ovzduší</vt:lpstr>
      <vt:lpstr>Ochrana ovzduší</vt:lpstr>
      <vt:lpstr>Ochrana ovzduší</vt:lpstr>
      <vt:lpstr>Odpadové hospodářství</vt:lpstr>
      <vt:lpstr>Odpadové hospodářství</vt:lpstr>
      <vt:lpstr>Odpadové hospodářství</vt:lpstr>
      <vt:lpstr>Ochrana přírody a krajiny</vt:lpstr>
      <vt:lpstr>Ochrana přírody a krajiny</vt:lpstr>
      <vt:lpstr>Ochrana přírody a krajiny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Jiří Hájek</cp:lastModifiedBy>
  <cp:revision>52</cp:revision>
  <dcterms:modified xsi:type="dcterms:W3CDTF">2015-09-07T19:59:54Z</dcterms:modified>
</cp:coreProperties>
</file>