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71" r:id="rId2"/>
  </p:sldMasterIdLst>
  <p:notesMasterIdLst>
    <p:notesMasterId r:id="rId26"/>
  </p:notesMasterIdLst>
  <p:sldIdLst>
    <p:sldId id="256" r:id="rId3"/>
    <p:sldId id="396" r:id="rId4"/>
    <p:sldId id="313" r:id="rId5"/>
    <p:sldId id="260" r:id="rId6"/>
    <p:sldId id="311" r:id="rId7"/>
    <p:sldId id="294" r:id="rId8"/>
    <p:sldId id="288" r:id="rId9"/>
    <p:sldId id="305" r:id="rId10"/>
    <p:sldId id="306" r:id="rId11"/>
    <p:sldId id="312" r:id="rId12"/>
    <p:sldId id="268" r:id="rId13"/>
    <p:sldId id="273" r:id="rId14"/>
    <p:sldId id="275" r:id="rId15"/>
    <p:sldId id="274" r:id="rId16"/>
    <p:sldId id="395" r:id="rId17"/>
    <p:sldId id="393" r:id="rId18"/>
    <p:sldId id="392" r:id="rId19"/>
    <p:sldId id="295" r:id="rId20"/>
    <p:sldId id="296" r:id="rId21"/>
    <p:sldId id="394" r:id="rId22"/>
    <p:sldId id="391" r:id="rId23"/>
    <p:sldId id="397" r:id="rId24"/>
    <p:sldId id="257" r:id="rId25"/>
  </p:sldIdLst>
  <p:sldSz cx="134366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97754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95506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493260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991014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488768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986521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484274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982029" algn="l" defTabSz="99550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CF9"/>
    <a:srgbClr val="E5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8"/>
          </a:solidFill>
        </a:fill>
      </a:tcStyle>
    </a:wholeTbl>
    <a:band2H>
      <a:tcTxStyle/>
      <a:tcStyle>
        <a:tcBdr/>
        <a:fill>
          <a:solidFill>
            <a:srgbClr val="E6E8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BEF"/>
          </a:solidFill>
        </a:fill>
      </a:tcStyle>
    </a:wholeTbl>
    <a:band2H>
      <a:tcTxStyle/>
      <a:tcStyle>
        <a:tcBdr/>
        <a:fill>
          <a:solidFill>
            <a:srgbClr val="E6EE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CF"/>
          </a:solidFill>
        </a:fill>
      </a:tcStyle>
    </a:wholeTbl>
    <a:band2H>
      <a:tcTxStyle/>
      <a:tcStyle>
        <a:tcBdr/>
        <a:fill>
          <a:solidFill>
            <a:srgbClr val="EEF6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95506" latinLnBrk="0">
      <a:defRPr sz="1300">
        <a:latin typeface="+mj-lt"/>
        <a:ea typeface="+mj-ea"/>
        <a:cs typeface="+mj-cs"/>
        <a:sym typeface="Calibri"/>
      </a:defRPr>
    </a:lvl1pPr>
    <a:lvl2pPr indent="228600" defTabSz="995506" latinLnBrk="0">
      <a:defRPr sz="1300">
        <a:latin typeface="+mj-lt"/>
        <a:ea typeface="+mj-ea"/>
        <a:cs typeface="+mj-cs"/>
        <a:sym typeface="Calibri"/>
      </a:defRPr>
    </a:lvl2pPr>
    <a:lvl3pPr indent="457200" defTabSz="995506" latinLnBrk="0">
      <a:defRPr sz="1300">
        <a:latin typeface="+mj-lt"/>
        <a:ea typeface="+mj-ea"/>
        <a:cs typeface="+mj-cs"/>
        <a:sym typeface="Calibri"/>
      </a:defRPr>
    </a:lvl3pPr>
    <a:lvl4pPr indent="685800" defTabSz="995506" latinLnBrk="0">
      <a:defRPr sz="1300">
        <a:latin typeface="+mj-lt"/>
        <a:ea typeface="+mj-ea"/>
        <a:cs typeface="+mj-cs"/>
        <a:sym typeface="Calibri"/>
      </a:defRPr>
    </a:lvl4pPr>
    <a:lvl5pPr indent="914400" defTabSz="995506" latinLnBrk="0">
      <a:defRPr sz="1300">
        <a:latin typeface="+mj-lt"/>
        <a:ea typeface="+mj-ea"/>
        <a:cs typeface="+mj-cs"/>
        <a:sym typeface="Calibri"/>
      </a:defRPr>
    </a:lvl5pPr>
    <a:lvl6pPr indent="1143000" defTabSz="995506" latinLnBrk="0">
      <a:defRPr sz="1300">
        <a:latin typeface="+mj-lt"/>
        <a:ea typeface="+mj-ea"/>
        <a:cs typeface="+mj-cs"/>
        <a:sym typeface="Calibri"/>
      </a:defRPr>
    </a:lvl6pPr>
    <a:lvl7pPr indent="1371600" defTabSz="995506" latinLnBrk="0">
      <a:defRPr sz="1300">
        <a:latin typeface="+mj-lt"/>
        <a:ea typeface="+mj-ea"/>
        <a:cs typeface="+mj-cs"/>
        <a:sym typeface="Calibri"/>
      </a:defRPr>
    </a:lvl7pPr>
    <a:lvl8pPr indent="1600200" defTabSz="995506" latinLnBrk="0">
      <a:defRPr sz="1300">
        <a:latin typeface="+mj-lt"/>
        <a:ea typeface="+mj-ea"/>
        <a:cs typeface="+mj-cs"/>
        <a:sym typeface="Calibri"/>
      </a:defRPr>
    </a:lvl8pPr>
    <a:lvl9pPr indent="1828800" defTabSz="995506" latinLnBrk="0">
      <a:defRPr sz="13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99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>
            <a:extLst>
              <a:ext uri="{FF2B5EF4-FFF2-40B4-BE49-F238E27FC236}">
                <a16:creationId xmlns:a16="http://schemas.microsoft.com/office/drawing/2014/main" id="{54BE36F3-A6EB-C816-2A49-72B02D11B1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Zástupný symbol pro poznámky 2">
            <a:extLst>
              <a:ext uri="{FF2B5EF4-FFF2-40B4-BE49-F238E27FC236}">
                <a16:creationId xmlns:a16="http://schemas.microsoft.com/office/drawing/2014/main" id="{95DE1770-1F5C-6016-6941-671825CE4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148" name="Zástupný symbol pro číslo snímku 3">
            <a:extLst>
              <a:ext uri="{FF2B5EF4-FFF2-40B4-BE49-F238E27FC236}">
                <a16:creationId xmlns:a16="http://schemas.microsoft.com/office/drawing/2014/main" id="{E15F99B1-17A6-A42B-12CA-27C344F97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CCB8C6-940B-415C-8B25-9B222738E057}" type="slidenum">
              <a:rPr kumimoji="0" lang="cs-CZ" altLang="cs-CZ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altLang="cs-CZ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47361" y="1914319"/>
            <a:ext cx="5732053" cy="213707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4500" b="1">
                <a:solidFill>
                  <a:srgbClr val="FFFFFF"/>
                </a:solidFill>
              </a:defRPr>
            </a:lvl1pPr>
            <a:lvl2pPr marL="671943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2pPr>
            <a:lvl3pPr marL="1343886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3pPr>
            <a:lvl4pPr marL="2015829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4pPr>
            <a:lvl5pPr marL="2687771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5pPr>
          </a:lstStyle>
          <a:p>
            <a:r>
              <a:rPr dirty="0" err="1"/>
              <a:t>Vlož</a:t>
            </a:r>
            <a:r>
              <a:rPr dirty="0"/>
              <a:t> </a:t>
            </a:r>
            <a:r>
              <a:rPr dirty="0" err="1"/>
              <a:t>název</a:t>
            </a:r>
            <a:r>
              <a:rPr dirty="0"/>
              <a:t> </a:t>
            </a:r>
            <a:r>
              <a:rPr dirty="0" err="1"/>
              <a:t>prezentace</a:t>
            </a:r>
            <a:endParaRPr dirty="0"/>
          </a:p>
        </p:txBody>
      </p:sp>
      <p:sp>
        <p:nvSpPr>
          <p:cNvPr id="12" name="Zástupný text 19"/>
          <p:cNvSpPr>
            <a:spLocks noGrp="1"/>
          </p:cNvSpPr>
          <p:nvPr>
            <p:ph type="body" sz="quarter" idx="21" hasCustomPrompt="1"/>
          </p:nvPr>
        </p:nvSpPr>
        <p:spPr>
          <a:xfrm>
            <a:off x="7347361" y="4434546"/>
            <a:ext cx="5732054" cy="549255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000">
                <a:solidFill>
                  <a:srgbClr val="FFFFFF"/>
                </a:solidFill>
              </a:defRPr>
            </a:lvl1pPr>
          </a:lstStyle>
          <a:p>
            <a:r>
              <a:rPr dirty="0" err="1"/>
              <a:t>Vlož</a:t>
            </a:r>
            <a:r>
              <a:rPr dirty="0"/>
              <a:t> datum</a:t>
            </a:r>
          </a:p>
        </p:txBody>
      </p:sp>
      <p:sp>
        <p:nvSpPr>
          <p:cNvPr id="13" name="Zástupný text 21"/>
          <p:cNvSpPr>
            <a:spLocks noGrp="1"/>
          </p:cNvSpPr>
          <p:nvPr>
            <p:ph type="body" sz="quarter" idx="22" hasCustomPrompt="1"/>
          </p:nvPr>
        </p:nvSpPr>
        <p:spPr>
          <a:xfrm>
            <a:off x="7767342" y="5387607"/>
            <a:ext cx="5328423" cy="100828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defRPr sz="3000">
                <a:solidFill>
                  <a:schemeClr val="accent2"/>
                </a:solidFill>
              </a:defRPr>
            </a:lvl1pPr>
          </a:lstStyle>
          <a:p>
            <a:r>
              <a:rPr dirty="0" err="1"/>
              <a:t>Jméno</a:t>
            </a:r>
            <a:r>
              <a:rPr dirty="0"/>
              <a:t> a </a:t>
            </a:r>
            <a:r>
              <a:rPr dirty="0" err="1"/>
              <a:t>Příjmení</a:t>
            </a:r>
            <a:br>
              <a:rPr lang="cs-CZ" dirty="0"/>
            </a:br>
            <a:r>
              <a:rPr dirty="0" err="1"/>
              <a:t>funkce</a:t>
            </a:r>
            <a:endParaRPr dirty="0"/>
          </a:p>
        </p:txBody>
      </p:sp>
      <p:sp>
        <p:nvSpPr>
          <p:cNvPr id="14" name="Zástupný symbol obrázku 4"/>
          <p:cNvSpPr>
            <a:spLocks noGrp="1"/>
          </p:cNvSpPr>
          <p:nvPr>
            <p:ph type="pic" idx="23"/>
          </p:nvPr>
        </p:nvSpPr>
        <p:spPr>
          <a:xfrm>
            <a:off x="0" y="0"/>
            <a:ext cx="6588605" cy="64230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" name="Přímá spojnice 24"/>
          <p:cNvSpPr/>
          <p:nvPr/>
        </p:nvSpPr>
        <p:spPr>
          <a:xfrm>
            <a:off x="7347362" y="4242972"/>
            <a:ext cx="5732052" cy="1"/>
          </a:xfrm>
          <a:prstGeom prst="line">
            <a:avLst/>
          </a:prstGeom>
          <a:ln w="19050">
            <a:solidFill>
              <a:srgbClr val="0090CE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" name="bile logo.png" descr="bile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339" y="51341"/>
            <a:ext cx="4156057" cy="233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07745" y="2347413"/>
            <a:ext cx="11421110" cy="161975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15490" y="4282016"/>
            <a:ext cx="9405620" cy="1931106"/>
          </a:xfrm>
        </p:spPr>
        <p:txBody>
          <a:bodyPr/>
          <a:lstStyle>
            <a:lvl1pPr marL="0" indent="0" algn="ctr">
              <a:buNone/>
              <a:defRPr/>
            </a:lvl1pPr>
            <a:lvl2pPr marL="503789" indent="0" algn="ctr">
              <a:buNone/>
              <a:defRPr/>
            </a:lvl2pPr>
            <a:lvl3pPr marL="1007577" indent="0" algn="ctr">
              <a:buNone/>
              <a:defRPr/>
            </a:lvl3pPr>
            <a:lvl4pPr marL="1511366" indent="0" algn="ctr">
              <a:buNone/>
              <a:defRPr/>
            </a:lvl4pPr>
            <a:lvl5pPr marL="2015155" indent="0" algn="ctr">
              <a:buNone/>
              <a:defRPr/>
            </a:lvl5pPr>
            <a:lvl6pPr marL="2518943" indent="0" algn="ctr">
              <a:buNone/>
              <a:defRPr/>
            </a:lvl6pPr>
            <a:lvl7pPr marL="3022732" indent="0" algn="ctr">
              <a:buNone/>
              <a:defRPr/>
            </a:lvl7pPr>
            <a:lvl8pPr marL="3526521" indent="0" algn="ctr">
              <a:buNone/>
              <a:defRPr/>
            </a:lvl8pPr>
            <a:lvl9pPr marL="4030309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sk-SK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7CBE9-257C-A751-E10E-6E1C469106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15B555-2F12-F5EE-1403-E48D05552D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FE0FE-11DF-7015-C3BB-B1A2E4FE69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3FF12-82B6-4B1E-B88F-FFF09F61CF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138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A31F45-A9D3-A2DC-500D-2653FBED9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CA2182-65F2-A933-5145-BD6ADCF3F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C400D1-2258-9789-C165-5C863299B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90B58-3520-49DD-8AA6-F1376B1900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1931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1399" y="4855751"/>
            <a:ext cx="11421110" cy="150080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1399" y="3202768"/>
            <a:ext cx="11421110" cy="1652984"/>
          </a:xfrm>
        </p:spPr>
        <p:txBody>
          <a:bodyPr anchor="b"/>
          <a:lstStyle>
            <a:lvl1pPr marL="0" indent="0">
              <a:buNone/>
              <a:defRPr sz="2204"/>
            </a:lvl1pPr>
            <a:lvl2pPr marL="503789" indent="0">
              <a:buNone/>
              <a:defRPr sz="1983"/>
            </a:lvl2pPr>
            <a:lvl3pPr marL="1007577" indent="0">
              <a:buNone/>
              <a:defRPr sz="1763"/>
            </a:lvl3pPr>
            <a:lvl4pPr marL="1511366" indent="0">
              <a:buNone/>
              <a:defRPr sz="1543"/>
            </a:lvl4pPr>
            <a:lvl5pPr marL="2015155" indent="0">
              <a:buNone/>
              <a:defRPr sz="1543"/>
            </a:lvl5pPr>
            <a:lvl6pPr marL="2518943" indent="0">
              <a:buNone/>
              <a:defRPr sz="1543"/>
            </a:lvl6pPr>
            <a:lvl7pPr marL="3022732" indent="0">
              <a:buNone/>
              <a:defRPr sz="1543"/>
            </a:lvl7pPr>
            <a:lvl8pPr marL="3526521" indent="0">
              <a:buNone/>
              <a:defRPr sz="1543"/>
            </a:lvl8pPr>
            <a:lvl9pPr marL="4030309" indent="0">
              <a:buNone/>
              <a:defRPr sz="1543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0E438-C8FA-8602-748B-3401A5FFA9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C8B402-E21E-2B61-1D5D-3C496CFE4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67CC3A-B6C4-0E15-DAF4-A143586FB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13103-51D7-445F-AC33-0326450748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426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1830" y="1763184"/>
            <a:ext cx="5934498" cy="4986941"/>
          </a:xfrm>
        </p:spPr>
        <p:txBody>
          <a:bodyPr/>
          <a:lstStyle>
            <a:lvl1pPr>
              <a:defRPr sz="3085"/>
            </a:lvl1pPr>
            <a:lvl2pPr>
              <a:defRPr sz="2645"/>
            </a:lvl2pPr>
            <a:lvl3pPr>
              <a:defRPr sz="2204"/>
            </a:lvl3pPr>
            <a:lvl4pPr>
              <a:defRPr sz="1983"/>
            </a:lvl4pPr>
            <a:lvl5pPr>
              <a:defRPr sz="1983"/>
            </a:lvl5pPr>
            <a:lvl6pPr>
              <a:defRPr sz="1983"/>
            </a:lvl6pPr>
            <a:lvl7pPr>
              <a:defRPr sz="1983"/>
            </a:lvl7pPr>
            <a:lvl8pPr>
              <a:defRPr sz="1983"/>
            </a:lvl8pPr>
            <a:lvl9pPr>
              <a:defRPr sz="198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30272" y="1763184"/>
            <a:ext cx="5934498" cy="4986941"/>
          </a:xfrm>
        </p:spPr>
        <p:txBody>
          <a:bodyPr/>
          <a:lstStyle>
            <a:lvl1pPr>
              <a:defRPr sz="3085"/>
            </a:lvl1pPr>
            <a:lvl2pPr>
              <a:defRPr sz="2645"/>
            </a:lvl2pPr>
            <a:lvl3pPr>
              <a:defRPr sz="2204"/>
            </a:lvl3pPr>
            <a:lvl4pPr>
              <a:defRPr sz="1983"/>
            </a:lvl4pPr>
            <a:lvl5pPr>
              <a:defRPr sz="1983"/>
            </a:lvl5pPr>
            <a:lvl6pPr>
              <a:defRPr sz="1983"/>
            </a:lvl6pPr>
            <a:lvl7pPr>
              <a:defRPr sz="1983"/>
            </a:lvl7pPr>
            <a:lvl8pPr>
              <a:defRPr sz="1983"/>
            </a:lvl8pPr>
            <a:lvl9pPr>
              <a:defRPr sz="198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52A1E8-0F8D-B3EB-1B6B-3CDB7D5C1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AB22-64FD-CBEF-6DF5-FFD29EC593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D38A8-36F0-17B4-FA3C-7141664DB8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CC8-6894-4594-B52E-52B852DA0F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7020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1830" y="1691467"/>
            <a:ext cx="5936832" cy="704923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1830" y="2396390"/>
            <a:ext cx="5936832" cy="4353734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3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825607" y="1691467"/>
            <a:ext cx="5939164" cy="704923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25607" y="2396390"/>
            <a:ext cx="5939164" cy="4353734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3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EE2F7E-E563-1EEA-2CA4-E0DA4B93D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A3197C-C298-DD02-C2B5-E5ECEC863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1B4A96-11AA-D002-878B-458ACD2A1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2EB0-E23C-4F04-B92D-178B10BE5E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42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389F1A3-72F1-2247-71C5-FE44401FD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C6D2DC-8DE8-D96F-08EB-F777C25990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EBBE9E-0287-12E7-CC09-F23A174689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BA2C9-6F5F-4A0E-BC5F-9AA0218787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7644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211687-27A6-16E3-3412-915C513FD6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5C8A6D-1DDB-F4A5-3714-DE938B7F2C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CDF382-6B46-B838-F82D-2BF291BFB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D6FB-1F26-4865-BFB1-0C5D308D6A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7560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831" y="300861"/>
            <a:ext cx="4420549" cy="1280407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53337" y="300861"/>
            <a:ext cx="7511433" cy="644926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1831" y="1581268"/>
            <a:ext cx="4420549" cy="5168856"/>
          </a:xfrm>
        </p:spPr>
        <p:txBody>
          <a:bodyPr/>
          <a:lstStyle>
            <a:lvl1pPr marL="0" indent="0">
              <a:buNone/>
              <a:defRPr sz="1543"/>
            </a:lvl1pPr>
            <a:lvl2pPr marL="503789" indent="0">
              <a:buNone/>
              <a:defRPr sz="1322"/>
            </a:lvl2pPr>
            <a:lvl3pPr marL="1007577" indent="0">
              <a:buNone/>
              <a:defRPr sz="1102"/>
            </a:lvl3pPr>
            <a:lvl4pPr marL="1511366" indent="0">
              <a:buNone/>
              <a:defRPr sz="992"/>
            </a:lvl4pPr>
            <a:lvl5pPr marL="2015155" indent="0">
              <a:buNone/>
              <a:defRPr sz="992"/>
            </a:lvl5pPr>
            <a:lvl6pPr marL="2518943" indent="0">
              <a:buNone/>
              <a:defRPr sz="992"/>
            </a:lvl6pPr>
            <a:lvl7pPr marL="3022732" indent="0">
              <a:buNone/>
              <a:defRPr sz="992"/>
            </a:lvl7pPr>
            <a:lvl8pPr marL="3526521" indent="0">
              <a:buNone/>
              <a:defRPr sz="992"/>
            </a:lvl8pPr>
            <a:lvl9pPr marL="4030309" indent="0">
              <a:buNone/>
              <a:defRPr sz="992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EE959-072F-DAEA-F28D-C5EF79198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46435-6913-D344-6FC6-094784156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4317C-382C-74F5-6604-89F8EC187D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1A744-5C87-45F9-8C92-DBBBC87FB5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1308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3668" y="5289550"/>
            <a:ext cx="8061960" cy="624461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633668" y="675187"/>
            <a:ext cx="8061960" cy="4533900"/>
          </a:xfrm>
        </p:spPr>
        <p:txBody>
          <a:bodyPr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633668" y="5914011"/>
            <a:ext cx="8061960" cy="886839"/>
          </a:xfrm>
        </p:spPr>
        <p:txBody>
          <a:bodyPr/>
          <a:lstStyle>
            <a:lvl1pPr marL="0" indent="0">
              <a:buNone/>
              <a:defRPr sz="1543"/>
            </a:lvl1pPr>
            <a:lvl2pPr marL="503789" indent="0">
              <a:buNone/>
              <a:defRPr sz="1322"/>
            </a:lvl2pPr>
            <a:lvl3pPr marL="1007577" indent="0">
              <a:buNone/>
              <a:defRPr sz="1102"/>
            </a:lvl3pPr>
            <a:lvl4pPr marL="1511366" indent="0">
              <a:buNone/>
              <a:defRPr sz="992"/>
            </a:lvl4pPr>
            <a:lvl5pPr marL="2015155" indent="0">
              <a:buNone/>
              <a:defRPr sz="992"/>
            </a:lvl5pPr>
            <a:lvl6pPr marL="2518943" indent="0">
              <a:buNone/>
              <a:defRPr sz="992"/>
            </a:lvl6pPr>
            <a:lvl7pPr marL="3022732" indent="0">
              <a:buNone/>
              <a:defRPr sz="992"/>
            </a:lvl7pPr>
            <a:lvl8pPr marL="3526521" indent="0">
              <a:buNone/>
              <a:defRPr sz="992"/>
            </a:lvl8pPr>
            <a:lvl9pPr marL="4030309" indent="0">
              <a:buNone/>
              <a:defRPr sz="992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D8662-640E-B788-18BF-7AD520A690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BA45F-1C53-E62A-71BF-A38276CD5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13B568-438E-CBD9-DA44-81FEC7348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5BE52-1601-4466-8230-281C19A21C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7408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02F8B6-5AD3-6BD2-A282-1A4AD40A4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340CE1-F061-A8B1-07DA-D945F3BC01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2BF398-BB6D-7A6A-5D8B-2A999918C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31268-BC02-486B-99CE-70316D052A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024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 4x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47361" y="1914319"/>
            <a:ext cx="5732053" cy="213707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4500" b="1">
                <a:solidFill>
                  <a:srgbClr val="FFFFFF"/>
                </a:solidFill>
              </a:defRPr>
            </a:lvl1pPr>
            <a:lvl2pPr marL="671943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2pPr>
            <a:lvl3pPr marL="1343886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3pPr>
            <a:lvl4pPr marL="2015829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4pPr>
            <a:lvl5pPr marL="2687771" indent="0">
              <a:spcBef>
                <a:spcPts val="0"/>
              </a:spcBef>
              <a:buNone/>
              <a:defRPr sz="4500" b="1">
                <a:solidFill>
                  <a:srgbClr val="FFFFFF"/>
                </a:solidFill>
              </a:defRPr>
            </a:lvl5pPr>
          </a:lstStyle>
          <a:p>
            <a:r>
              <a:rPr dirty="0" err="1"/>
              <a:t>Vlož</a:t>
            </a:r>
            <a:r>
              <a:rPr dirty="0"/>
              <a:t> </a:t>
            </a:r>
            <a:r>
              <a:rPr dirty="0" err="1"/>
              <a:t>název</a:t>
            </a:r>
            <a:r>
              <a:rPr dirty="0"/>
              <a:t> </a:t>
            </a:r>
            <a:r>
              <a:rPr dirty="0" err="1"/>
              <a:t>prezentace</a:t>
            </a:r>
            <a:endParaRPr dirty="0"/>
          </a:p>
        </p:txBody>
      </p:sp>
      <p:sp>
        <p:nvSpPr>
          <p:cNvPr id="12" name="Zástupný text 19"/>
          <p:cNvSpPr>
            <a:spLocks noGrp="1"/>
          </p:cNvSpPr>
          <p:nvPr>
            <p:ph type="body" sz="quarter" idx="21" hasCustomPrompt="1"/>
          </p:nvPr>
        </p:nvSpPr>
        <p:spPr>
          <a:xfrm>
            <a:off x="7347361" y="4434546"/>
            <a:ext cx="5732054" cy="549255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000">
                <a:solidFill>
                  <a:srgbClr val="FFFFFF"/>
                </a:solidFill>
              </a:defRPr>
            </a:lvl1pPr>
          </a:lstStyle>
          <a:p>
            <a:r>
              <a:rPr dirty="0" err="1"/>
              <a:t>Vlož</a:t>
            </a:r>
            <a:r>
              <a:rPr dirty="0"/>
              <a:t> datum</a:t>
            </a:r>
          </a:p>
        </p:txBody>
      </p:sp>
      <p:sp>
        <p:nvSpPr>
          <p:cNvPr id="13" name="Zástupný text 21"/>
          <p:cNvSpPr>
            <a:spLocks noGrp="1"/>
          </p:cNvSpPr>
          <p:nvPr>
            <p:ph type="body" sz="quarter" idx="22" hasCustomPrompt="1"/>
          </p:nvPr>
        </p:nvSpPr>
        <p:spPr>
          <a:xfrm>
            <a:off x="7767342" y="5387607"/>
            <a:ext cx="5328423" cy="100828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defRPr sz="3000">
                <a:solidFill>
                  <a:schemeClr val="accent2"/>
                </a:solidFill>
              </a:defRPr>
            </a:lvl1pPr>
          </a:lstStyle>
          <a:p>
            <a:r>
              <a:rPr dirty="0" err="1"/>
              <a:t>Jméno</a:t>
            </a:r>
            <a:r>
              <a:rPr dirty="0"/>
              <a:t> a </a:t>
            </a:r>
            <a:r>
              <a:rPr dirty="0" err="1"/>
              <a:t>Příjmení</a:t>
            </a:r>
            <a:br>
              <a:rPr lang="cs-CZ" dirty="0"/>
            </a:br>
            <a:r>
              <a:rPr dirty="0" err="1"/>
              <a:t>funkce</a:t>
            </a:r>
            <a:endParaRPr dirty="0"/>
          </a:p>
        </p:txBody>
      </p:sp>
      <p:sp>
        <p:nvSpPr>
          <p:cNvPr id="15" name="Přímá spojnice 24"/>
          <p:cNvSpPr/>
          <p:nvPr/>
        </p:nvSpPr>
        <p:spPr>
          <a:xfrm>
            <a:off x="7347362" y="4242972"/>
            <a:ext cx="5732052" cy="1"/>
          </a:xfrm>
          <a:prstGeom prst="line">
            <a:avLst/>
          </a:prstGeom>
          <a:ln w="19050">
            <a:solidFill>
              <a:srgbClr val="0090CE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" name="bile logo.png" descr="bile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339" y="51341"/>
            <a:ext cx="4156057" cy="23376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35953B2-2826-3188-8F7B-72C075B60F6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8999" y="331267"/>
            <a:ext cx="2951630" cy="29520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94DF723B-815D-8735-4E3D-F4173511E7E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83161" y="331267"/>
            <a:ext cx="3246793" cy="324679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obrázku 2">
            <a:extLst>
              <a:ext uri="{FF2B5EF4-FFF2-40B4-BE49-F238E27FC236}">
                <a16:creationId xmlns:a16="http://schemas.microsoft.com/office/drawing/2014/main" id="{7B0FA291-280C-8B50-58A9-71C2129A8A6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8999" y="3373855"/>
            <a:ext cx="2951630" cy="3246793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obrázku 2">
            <a:extLst>
              <a:ext uri="{FF2B5EF4-FFF2-40B4-BE49-F238E27FC236}">
                <a16:creationId xmlns:a16="http://schemas.microsoft.com/office/drawing/2014/main" id="{058B2373-F00D-F0AE-A78C-23A375A1EEE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83161" y="3373855"/>
            <a:ext cx="3246793" cy="3246793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9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535" y="302611"/>
            <a:ext cx="3023235" cy="644751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1830" y="302611"/>
            <a:ext cx="8845762" cy="644751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56835E-B8FC-E689-730C-FDEBFF8C0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EB3D8B-3755-9DB1-3ECA-44FE706F34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2D9105-B36E-70A3-4281-76A57835A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8D7B9-1217-45C2-9395-BAB37C70DF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0383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71830" y="302611"/>
            <a:ext cx="12092940" cy="6447514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27453B-8C24-B6ED-FD29-F1CEDD5FA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87207F-C20C-F9C4-9FC5-818DD1676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E09DCC-43AE-97FF-0603-7CEC9793F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DB83-2D5D-4947-B9F8-8BAE4B48C3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311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A8EE8-68A3-FFD3-D11B-053713EB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9E4347-2F1F-33BF-763F-80968CD0B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B4799F-3BC0-332F-B960-200570EE44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4500" y="1392238"/>
            <a:ext cx="12431713" cy="507523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21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v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903110" y="104129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3" name="Text názvu"/>
          <p:cNvSpPr txBox="1">
            <a:spLocks noGrp="1"/>
          </p:cNvSpPr>
          <p:nvPr>
            <p:ph type="title" hasCustomPrompt="1"/>
          </p:nvPr>
        </p:nvSpPr>
        <p:spPr>
          <a:xfrm>
            <a:off x="6629401" y="477371"/>
            <a:ext cx="6246814" cy="7077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cs-CZ" dirty="0"/>
              <a:t>Název stavby</a:t>
            </a:r>
            <a:endParaRPr dirty="0"/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629401" y="1349219"/>
            <a:ext cx="6283152" cy="42044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1</a:t>
            </a:r>
          </a:p>
          <a:p>
            <a:pPr lvl="1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2</a:t>
            </a:r>
          </a:p>
          <a:p>
            <a:pPr lvl="2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3</a:t>
            </a:r>
          </a:p>
          <a:p>
            <a:pPr lvl="3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4</a:t>
            </a:r>
          </a:p>
          <a:p>
            <a:pPr lvl="4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5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FD8BEFD-79A7-6BC4-B9EC-CFEF8D7323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9899" y="710488"/>
            <a:ext cx="5893689" cy="589201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Mapa</a:t>
            </a:r>
          </a:p>
        </p:txBody>
      </p:sp>
    </p:spTree>
    <p:extLst>
      <p:ext uri="{BB962C8B-B14F-4D97-AF65-F5344CB8AC3E}">
        <p14:creationId xmlns:p14="http://schemas.microsoft.com/office/powerpoint/2010/main" val="24908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v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903110" y="104129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3" name="Text názvu"/>
          <p:cNvSpPr txBox="1">
            <a:spLocks noGrp="1"/>
          </p:cNvSpPr>
          <p:nvPr>
            <p:ph type="title" hasCustomPrompt="1"/>
          </p:nvPr>
        </p:nvSpPr>
        <p:spPr>
          <a:xfrm>
            <a:off x="6629401" y="477371"/>
            <a:ext cx="6283148" cy="7077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cs-CZ" dirty="0"/>
              <a:t>Název stavby</a:t>
            </a:r>
            <a:endParaRPr dirty="0"/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629401" y="2319619"/>
            <a:ext cx="6283152" cy="32340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1</a:t>
            </a:r>
          </a:p>
          <a:p>
            <a:pPr lvl="1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2</a:t>
            </a:r>
          </a:p>
          <a:p>
            <a:pPr lvl="2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3</a:t>
            </a:r>
          </a:p>
          <a:p>
            <a:pPr lvl="3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4</a:t>
            </a:r>
          </a:p>
          <a:p>
            <a:pPr lvl="4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5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FD8BEFD-79A7-6BC4-B9EC-CFEF8D7323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9899" y="710488"/>
            <a:ext cx="5893689" cy="589201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Mapa</a:t>
            </a:r>
          </a:p>
        </p:txBody>
      </p:sp>
      <p:graphicFrame>
        <p:nvGraphicFramePr>
          <p:cNvPr id="4" name="Tabulka 6">
            <a:extLst>
              <a:ext uri="{FF2B5EF4-FFF2-40B4-BE49-F238E27FC236}">
                <a16:creationId xmlns:a16="http://schemas.microsoft.com/office/drawing/2014/main" id="{A0B03EB7-D829-74E1-48BF-016DF17691D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34984189"/>
              </p:ext>
            </p:extLst>
          </p:nvPr>
        </p:nvGraphicFramePr>
        <p:xfrm>
          <a:off x="6629399" y="1209947"/>
          <a:ext cx="6283151" cy="889530"/>
        </p:xfrm>
        <a:graphic>
          <a:graphicData uri="http://schemas.openxmlformats.org/drawingml/2006/table">
            <a:tbl>
              <a:tblPr firstRow="1" bandRow="1"/>
              <a:tblGrid>
                <a:gridCol w="897593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292502487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06/2015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06/2019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b="0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0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Kapito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87543" y="6252693"/>
            <a:ext cx="6234102" cy="341291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 b="1">
                <a:solidFill>
                  <a:srgbClr val="FFFFFF"/>
                </a:solidFill>
              </a:defRPr>
            </a:lvl1pPr>
            <a:lvl2pPr marL="851927" indent="-179984">
              <a:spcBef>
                <a:spcPts val="300"/>
              </a:spcBef>
              <a:defRPr sz="1500" b="1">
                <a:solidFill>
                  <a:srgbClr val="FFFFFF"/>
                </a:solidFill>
              </a:defRPr>
            </a:lvl2pPr>
            <a:lvl3pPr marL="1511871" indent="-167985">
              <a:spcBef>
                <a:spcPts val="300"/>
              </a:spcBef>
              <a:defRPr sz="1500" b="1"/>
            </a:lvl3pPr>
            <a:lvl4pPr marL="2217411" indent="-201582">
              <a:spcBef>
                <a:spcPts val="300"/>
              </a:spcBef>
              <a:defRPr sz="1500" b="1"/>
            </a:lvl4pPr>
            <a:lvl5pPr marL="2916842" indent="-229071">
              <a:spcBef>
                <a:spcPts val="300"/>
              </a:spcBef>
              <a:defRPr sz="1500" b="1"/>
            </a:lvl5pPr>
          </a:lstStyle>
          <a:p>
            <a:r>
              <a:t>popisek fotky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název kapitoly"/>
          <p:cNvSpPr txBox="1">
            <a:spLocks noGrp="1"/>
          </p:cNvSpPr>
          <p:nvPr>
            <p:ph type="title" hasCustomPrompt="1"/>
          </p:nvPr>
        </p:nvSpPr>
        <p:spPr>
          <a:xfrm>
            <a:off x="6832241" y="1057137"/>
            <a:ext cx="5867986" cy="320577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název kapitoly</a:t>
            </a:r>
          </a:p>
        </p:txBody>
      </p:sp>
      <p:sp>
        <p:nvSpPr>
          <p:cNvPr id="44" name="Zástupný symbol obrázku 10"/>
          <p:cNvSpPr>
            <a:spLocks noGrp="1"/>
          </p:cNvSpPr>
          <p:nvPr>
            <p:ph type="pic" sz="half" idx="21"/>
          </p:nvPr>
        </p:nvSpPr>
        <p:spPr>
          <a:xfrm>
            <a:off x="311874" y="561007"/>
            <a:ext cx="6087210" cy="61793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885650" y="8655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6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ázek">
            <a:extLst>
              <a:ext uri="{FF2B5EF4-FFF2-40B4-BE49-F238E27FC236}">
                <a16:creationId xmlns:a16="http://schemas.microsoft.com/office/drawing/2014/main" id="{DA884C62-BE8C-8CD2-7EFF-965ED06D91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3436600" cy="7556500"/>
          </a:xfrm>
          <a:solidFill>
            <a:schemeClr val="accent1">
              <a:alpha val="20000"/>
            </a:schemeClr>
          </a:solidFill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2" name="Podklad">
            <a:extLst>
              <a:ext uri="{FF2B5EF4-FFF2-40B4-BE49-F238E27FC236}">
                <a16:creationId xmlns:a16="http://schemas.microsoft.com/office/drawing/2014/main" id="{E126F4C3-744D-DA9C-5E3B-077B93081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" y="0"/>
            <a:ext cx="13434449" cy="7556499"/>
          </a:xfrm>
          <a:prstGeom prst="rect">
            <a:avLst/>
          </a:prstGeom>
          <a:noFill/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851434-7A9E-D29C-B1D5-9F346E2189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3834" y="1681255"/>
            <a:ext cx="9288932" cy="3899274"/>
          </a:xfrm>
        </p:spPr>
        <p:txBody>
          <a:bodyPr>
            <a:normAutofit/>
          </a:bodyPr>
          <a:lstStyle>
            <a:lvl1pPr>
              <a:defRPr sz="6600" i="1">
                <a:solidFill>
                  <a:schemeClr val="tx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Slogan</a:t>
            </a:r>
          </a:p>
        </p:txBody>
      </p:sp>
      <p:pic>
        <p:nvPicPr>
          <p:cNvPr id="5" name="Uvozovky" descr="Uzavřené uvozovky se souvislou výplní">
            <a:extLst>
              <a:ext uri="{FF2B5EF4-FFF2-40B4-BE49-F238E27FC236}">
                <a16:creationId xmlns:a16="http://schemas.microsoft.com/office/drawing/2014/main" id="{3F01600E-6F1F-8546-0507-126DFA53A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419" y="584947"/>
            <a:ext cx="2406650" cy="2406650"/>
          </a:xfrm>
          <a:prstGeom prst="rect">
            <a:avLst/>
          </a:prstGeom>
        </p:spPr>
      </p:pic>
      <p:sp>
        <p:nvSpPr>
          <p:cNvPr id="11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3133924" y="25757"/>
            <a:ext cx="273656" cy="26425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8193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9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444465" y="477371"/>
            <a:ext cx="12431749" cy="70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458157" y="1368403"/>
            <a:ext cx="12418057" cy="516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1</a:t>
            </a:r>
          </a:p>
          <a:p>
            <a:pPr lvl="1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2</a:t>
            </a:r>
          </a:p>
          <a:p>
            <a:pPr lvl="2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3</a:t>
            </a:r>
          </a:p>
          <a:p>
            <a:pPr lvl="3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4</a:t>
            </a:r>
          </a:p>
          <a:p>
            <a:pPr lvl="4"/>
            <a:r>
              <a:rPr dirty="0"/>
              <a:t>Text </a:t>
            </a:r>
            <a:r>
              <a:rPr dirty="0" err="1"/>
              <a:t>úrovně</a:t>
            </a:r>
            <a:r>
              <a:rPr dirty="0"/>
              <a:t>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881524" y="97761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 b="1">
                <a:solidFill>
                  <a:schemeClr val="accent1">
                    <a:lumOff val="-545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0" r:id="rId3"/>
    <p:sldLayoutId id="2147483666" r:id="rId4"/>
    <p:sldLayoutId id="2147483667" r:id="rId5"/>
    <p:sldLayoutId id="2147483663" r:id="rId6"/>
    <p:sldLayoutId id="2147483664" r:id="rId7"/>
    <p:sldLayoutId id="2147483665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3438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1pPr>
      <a:lvl2pPr marL="720000" marR="0" indent="-360000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2pPr>
      <a:lvl3pPr marL="1080000" marR="0" indent="-360000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3pPr>
      <a:lvl4pPr marL="1440000" marR="0" indent="-360000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4pPr>
      <a:lvl5pPr marL="1800000" marR="0" indent="-360000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5pPr>
      <a:lvl6pPr marL="3765197" marR="0" indent="-405482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6pPr>
      <a:lvl7pPr marL="4437141" marR="0" indent="-405482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7pPr>
      <a:lvl8pPr marL="5109084" marR="0" indent="-405482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8pPr>
      <a:lvl9pPr marL="5781026" marR="0" indent="-405482" algn="l" defTabSz="1343885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3500" b="0" i="0" u="none" strike="noStrike" cap="none" spc="0" baseline="0">
          <a:solidFill>
            <a:srgbClr val="002C77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97754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95506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493260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991014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488768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986521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484274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982029" algn="r" defTabSz="9955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B305014-FAE2-70E3-EFE3-E772A9C7DC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830" y="302610"/>
            <a:ext cx="1209294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E1B642-C42C-4CDF-B57A-F7FC6DEDA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830" y="1763184"/>
            <a:ext cx="12092940" cy="49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8A91D9-5B97-F1E6-4318-F4E01A016C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1830" y="6881313"/>
            <a:ext cx="3135207" cy="5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43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62ACD6-2A0B-C0E2-304C-4BB92F5FB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90839" y="6881313"/>
            <a:ext cx="4254923" cy="5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43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F36450-0623-FBB3-CC03-28B84D045C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29563" y="6881313"/>
            <a:ext cx="3135207" cy="5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43"/>
            </a:lvl1pPr>
          </a:lstStyle>
          <a:p>
            <a:pPr>
              <a:defRPr/>
            </a:pPr>
            <a:fld id="{AB9A3BCB-FDFF-4119-8485-A66ABF1242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824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5pPr>
      <a:lvl6pPr marL="503789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6pPr>
      <a:lvl7pPr marL="1007577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7pPr>
      <a:lvl8pPr marL="1511366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8pPr>
      <a:lvl9pPr marL="2015155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9pPr>
    </p:titleStyle>
    <p:bodyStyle>
      <a:lvl1pPr marL="377842" indent="-377842" algn="l" rtl="0" eaLnBrk="0" fontAlgn="base" hangingPunct="0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657" indent="-314868" algn="l" rtl="0" eaLnBrk="0" fontAlgn="base" hangingPunct="0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472" indent="-251894" algn="l" rtl="0" eaLnBrk="0" fontAlgn="base" hangingPunct="0">
        <a:spcBef>
          <a:spcPct val="20000"/>
        </a:spcBef>
        <a:spcAft>
          <a:spcPct val="0"/>
        </a:spcAft>
        <a:buChar char="•"/>
        <a:defRPr sz="2645">
          <a:solidFill>
            <a:schemeClr val="tx1"/>
          </a:solidFill>
          <a:latin typeface="+mn-lt"/>
        </a:defRPr>
      </a:lvl3pPr>
      <a:lvl4pPr marL="1763260" indent="-251894" algn="l" rtl="0" eaLnBrk="0" fontAlgn="base" hangingPunct="0">
        <a:spcBef>
          <a:spcPct val="20000"/>
        </a:spcBef>
        <a:spcAft>
          <a:spcPct val="0"/>
        </a:spcAft>
        <a:buChar char="–"/>
        <a:defRPr sz="2204">
          <a:solidFill>
            <a:schemeClr val="tx1"/>
          </a:solidFill>
          <a:latin typeface="+mn-lt"/>
        </a:defRPr>
      </a:lvl4pPr>
      <a:lvl5pPr marL="2267049" indent="-251894" algn="l" rtl="0" eaLnBrk="0" fontAlgn="base" hangingPunct="0">
        <a:spcBef>
          <a:spcPct val="20000"/>
        </a:spcBef>
        <a:spcAft>
          <a:spcPct val="0"/>
        </a:spcAft>
        <a:buChar char="»"/>
        <a:defRPr sz="2204">
          <a:solidFill>
            <a:schemeClr val="tx1"/>
          </a:solidFill>
          <a:latin typeface="+mn-lt"/>
        </a:defRPr>
      </a:lvl5pPr>
      <a:lvl6pPr marL="2770838" indent="-251894" algn="l" rtl="0" fontAlgn="base">
        <a:spcBef>
          <a:spcPct val="20000"/>
        </a:spcBef>
        <a:spcAft>
          <a:spcPct val="0"/>
        </a:spcAft>
        <a:buChar char="»"/>
        <a:defRPr sz="2204">
          <a:solidFill>
            <a:schemeClr val="tx1"/>
          </a:solidFill>
          <a:latin typeface="+mn-lt"/>
        </a:defRPr>
      </a:lvl6pPr>
      <a:lvl7pPr marL="3274626" indent="-251894" algn="l" rtl="0" fontAlgn="base">
        <a:spcBef>
          <a:spcPct val="20000"/>
        </a:spcBef>
        <a:spcAft>
          <a:spcPct val="0"/>
        </a:spcAft>
        <a:buChar char="»"/>
        <a:defRPr sz="2204">
          <a:solidFill>
            <a:schemeClr val="tx1"/>
          </a:solidFill>
          <a:latin typeface="+mn-lt"/>
        </a:defRPr>
      </a:lvl7pPr>
      <a:lvl8pPr marL="3778415" indent="-251894" algn="l" rtl="0" fontAlgn="base">
        <a:spcBef>
          <a:spcPct val="20000"/>
        </a:spcBef>
        <a:spcAft>
          <a:spcPct val="0"/>
        </a:spcAft>
        <a:buChar char="»"/>
        <a:defRPr sz="2204">
          <a:solidFill>
            <a:schemeClr val="tx1"/>
          </a:solidFill>
          <a:latin typeface="+mn-lt"/>
        </a:defRPr>
      </a:lvl8pPr>
      <a:lvl9pPr marL="4282204" indent="-251894" algn="l" rtl="0" fontAlgn="base">
        <a:spcBef>
          <a:spcPct val="20000"/>
        </a:spcBef>
        <a:spcAft>
          <a:spcPct val="0"/>
        </a:spcAft>
        <a:buChar char="»"/>
        <a:defRPr sz="2204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Zástupný text 1"/>
          <p:cNvSpPr txBox="1">
            <a:spLocks noGrp="1"/>
          </p:cNvSpPr>
          <p:nvPr>
            <p:ph type="body" sz="quarter" idx="1"/>
          </p:nvPr>
        </p:nvSpPr>
        <p:spPr>
          <a:xfrm>
            <a:off x="7090027" y="3020489"/>
            <a:ext cx="6180774" cy="757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00"/>
            </a:lvl1pPr>
          </a:lstStyle>
          <a:p>
            <a:r>
              <a:rPr lang="cs-CZ" dirty="0"/>
              <a:t>  Významné stavby JMK</a:t>
            </a:r>
          </a:p>
        </p:txBody>
      </p:sp>
      <p:sp>
        <p:nvSpPr>
          <p:cNvPr id="131" name="Zástupný text 2"/>
          <p:cNvSpPr>
            <a:spLocks noGrp="1"/>
          </p:cNvSpPr>
          <p:nvPr>
            <p:ph type="body" sz="quarter" idx="21"/>
          </p:nvPr>
        </p:nvSpPr>
        <p:spPr>
          <a:xfrm>
            <a:off x="6979920" y="3283267"/>
            <a:ext cx="6099495" cy="202025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lnSpc>
                <a:spcPct val="90000"/>
              </a:lnSpc>
            </a:lvl1pPr>
          </a:lstStyle>
          <a:p>
            <a:r>
              <a:rPr lang="cs-CZ" dirty="0"/>
              <a:t> 	</a:t>
            </a:r>
          </a:p>
        </p:txBody>
      </p:sp>
      <p:sp>
        <p:nvSpPr>
          <p:cNvPr id="132" name="Zástupný text 3"/>
          <p:cNvSpPr>
            <a:spLocks noGrp="1"/>
          </p:cNvSpPr>
          <p:nvPr>
            <p:ph type="body" sz="quarter" idx="22"/>
          </p:nvPr>
        </p:nvSpPr>
        <p:spPr>
          <a:xfrm>
            <a:off x="6806648" y="4355415"/>
            <a:ext cx="6300953" cy="15592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Ing. Tomáš Vyhlídal</a:t>
            </a:r>
          </a:p>
          <a:p>
            <a:pPr>
              <a:defRPr sz="2000"/>
            </a:pPr>
            <a:r>
              <a:rPr lang="cs-CZ" dirty="0">
                <a:solidFill>
                  <a:schemeClr val="bg1"/>
                </a:solidFill>
              </a:rPr>
              <a:t>Vedoucí úseku přípravy silnic Závodu Brno, ŘSD s. p.</a:t>
            </a:r>
          </a:p>
          <a:p>
            <a:pPr>
              <a:defRPr sz="2000"/>
            </a:pPr>
            <a:endParaRPr lang="cs-CZ" dirty="0">
              <a:solidFill>
                <a:schemeClr val="bg1"/>
              </a:solidFill>
            </a:endParaRPr>
          </a:p>
          <a:p>
            <a:pPr>
              <a:defRPr sz="2000"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DE8E48F7-95DE-B454-37B3-9DC77F0347E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prstGeom prst="rect">
            <a:avLst/>
          </a:prstGeom>
        </p:spPr>
      </p:pic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0C47298B-B45D-28E1-A2EF-14944B9F36D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r="13340"/>
          <a:stretch/>
        </p:blipFill>
        <p:spPr>
          <a:xfrm>
            <a:off x="3382963" y="331788"/>
            <a:ext cx="3246437" cy="2951479"/>
          </a:xfr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85B77DA9-3927-065D-2FEF-766BD56CC3E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r="19709"/>
          <a:stretch/>
        </p:blipFill>
        <p:spPr/>
      </p:pic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3D816597-886D-24D5-0BB6-9D243A6DD1B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r="5231"/>
          <a:stretch/>
        </p:blipFill>
        <p:spPr>
          <a:xfrm>
            <a:off x="3383161" y="3373855"/>
            <a:ext cx="3246793" cy="324679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ěkuji  za pozornost">
            <a:extLst>
              <a:ext uri="{FF2B5EF4-FFF2-40B4-BE49-F238E27FC236}">
                <a16:creationId xmlns:a16="http://schemas.microsoft.com/office/drawing/2014/main" id="{6FEEE437-446A-5A7B-1E66-F422A89DE04C}"/>
              </a:ext>
            </a:extLst>
          </p:cNvPr>
          <p:cNvSpPr txBox="1">
            <a:spLocks/>
          </p:cNvSpPr>
          <p:nvPr/>
        </p:nvSpPr>
        <p:spPr>
          <a:xfrm>
            <a:off x="558800" y="1525906"/>
            <a:ext cx="12527280" cy="279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defRPr sz="7200" b="0"/>
            </a:pPr>
            <a:r>
              <a:rPr lang="cs-CZ" sz="7200" b="0" dirty="0">
                <a:solidFill>
                  <a:schemeClr val="bg1"/>
                </a:solidFill>
              </a:rPr>
              <a:t>	D1 rozšíření na 6ti pruh </a:t>
            </a:r>
          </a:p>
        </p:txBody>
      </p:sp>
    </p:spTree>
    <p:extLst>
      <p:ext uri="{BB962C8B-B14F-4D97-AF65-F5344CB8AC3E}">
        <p14:creationId xmlns:p14="http://schemas.microsoft.com/office/powerpoint/2010/main" val="24914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27AE0F1-7B29-F648-57E1-9B0799C8A0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8152784-8018-DB03-E4A3-0311350F4F6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514080" y="1107440"/>
            <a:ext cx="4398472" cy="5495066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D1 01171 MÚK Kývalka – Brno západ</a:t>
            </a:r>
          </a:p>
          <a:p>
            <a:pPr algn="just">
              <a:lnSpc>
                <a:spcPct val="120000"/>
              </a:lnSpc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D1 01191.B MÚK Brno západ – MÚK Brno centrum</a:t>
            </a:r>
          </a:p>
          <a:p>
            <a:pPr algn="just">
              <a:lnSpc>
                <a:spcPct val="120000"/>
              </a:lnSpc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D1 01191.C Brno centrum – Brno jih</a:t>
            </a:r>
          </a:p>
          <a:p>
            <a:pPr algn="just">
              <a:lnSpc>
                <a:spcPct val="120000"/>
              </a:lnSpc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D1 01191.A MÚK Brno jih</a:t>
            </a:r>
          </a:p>
          <a:p>
            <a:pPr algn="just">
              <a:lnSpc>
                <a:spcPct val="120000"/>
              </a:lnSpc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D1 01311 Brno jih – MÚK Brno východ</a:t>
            </a:r>
          </a:p>
          <a:p>
            <a:pPr algn="just">
              <a:lnSpc>
                <a:spcPct val="120000"/>
              </a:lnSpc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D1 01313 Připojení BPZ Černovická terasa na D1</a:t>
            </a:r>
          </a:p>
          <a:p>
            <a:pPr algn="just">
              <a:lnSpc>
                <a:spcPct val="120000"/>
              </a:lnSpc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D1 01312 Brno východ – MÚK Holubice</a:t>
            </a: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40C6DC46-1420-0C33-2D9F-DA1E06417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477371"/>
            <a:ext cx="12406315" cy="707720"/>
          </a:xfrm>
        </p:spPr>
        <p:txBody>
          <a:bodyPr/>
          <a:lstStyle/>
          <a:p>
            <a:r>
              <a:rPr lang="cs-CZ" dirty="0"/>
              <a:t>Rozšíření D1 na šestipruhové uspořádání</a:t>
            </a:r>
          </a:p>
        </p:txBody>
      </p:sp>
      <p:pic>
        <p:nvPicPr>
          <p:cNvPr id="8" name="Obrázek 7" descr="Obsah obrázku text, mapa, snímek obrazovky, atlas&#10;&#10;Popis byl vytvořen automaticky">
            <a:extLst>
              <a:ext uri="{FF2B5EF4-FFF2-40B4-BE49-F238E27FC236}">
                <a16:creationId xmlns:a16="http://schemas.microsoft.com/office/drawing/2014/main" id="{3694164B-93D1-9AB2-379C-055922316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" y="1072953"/>
            <a:ext cx="8036615" cy="56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088" y="494623"/>
            <a:ext cx="6827809" cy="707720"/>
          </a:xfrm>
        </p:spPr>
        <p:txBody>
          <a:bodyPr>
            <a:noAutofit/>
          </a:bodyPr>
          <a:lstStyle/>
          <a:p>
            <a:r>
              <a:rPr lang="cs-CZ" sz="2200" dirty="0"/>
              <a:t>D1 01191.C Brno centrum - Brno jih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61B679C-4E89-6165-CD76-A8CF20033B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b="494"/>
          <a:stretch/>
        </p:blipFill>
        <p:spPr>
          <a:xfrm>
            <a:off x="271495" y="710488"/>
            <a:ext cx="5892233" cy="5940000"/>
          </a:xfrm>
        </p:spPr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/>
        </p:nvGraphicFramePr>
        <p:xfrm>
          <a:off x="6267088" y="5779546"/>
          <a:ext cx="664546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194761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336654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905684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1.491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MÚK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cs-CZ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33,5/130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1.027.353.334 Kč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9" name="Tabulka 3">
            <a:extLst>
              <a:ext uri="{FF2B5EF4-FFF2-40B4-BE49-F238E27FC236}">
                <a16:creationId xmlns:a16="http://schemas.microsoft.com/office/drawing/2014/main" id="{9D481F90-AFD0-AB2E-607B-3A50C70FEA51}"/>
              </a:ext>
            </a:extLst>
          </p:cNvPr>
          <p:cNvGraphicFramePr>
            <a:graphicFrameLocks noGrp="1"/>
          </p:cNvGraphicFramePr>
          <p:nvPr/>
        </p:nvGraphicFramePr>
        <p:xfrm>
          <a:off x="6267088" y="1315838"/>
          <a:ext cx="6645461" cy="100584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194761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336654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905684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2005/2019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SP/</a:t>
                      </a:r>
                      <a:r>
                        <a:rPr lang="cs-CZ" sz="1200" b="1" dirty="0" err="1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</a:t>
                      </a:r>
                      <a:endParaRPr lang="cs-CZ" sz="1200" b="1" dirty="0">
                        <a:solidFill>
                          <a:srgbClr val="063E8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20001/2019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Zahájení VŘ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ÚR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Zahájení stavby</a:t>
                      </a:r>
                    </a:p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Zprovoznění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1.8.2023</a:t>
                      </a:r>
                    </a:p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14.4.2025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id="{BD27772B-59D9-CADC-64E5-19C4D8B635EC}"/>
              </a:ext>
            </a:extLst>
          </p:cNvPr>
          <p:cNvSpPr txBox="1">
            <a:spLocks/>
          </p:cNvSpPr>
          <p:nvPr/>
        </p:nvSpPr>
        <p:spPr>
          <a:xfrm>
            <a:off x="6523005" y="2989032"/>
            <a:ext cx="6827809" cy="70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V REALIZACI</a:t>
            </a:r>
          </a:p>
        </p:txBody>
      </p:sp>
    </p:spTree>
    <p:extLst>
      <p:ext uri="{BB962C8B-B14F-4D97-AF65-F5344CB8AC3E}">
        <p14:creationId xmlns:p14="http://schemas.microsoft.com/office/powerpoint/2010/main" val="39407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088" y="494623"/>
            <a:ext cx="6827809" cy="707720"/>
          </a:xfrm>
        </p:spPr>
        <p:txBody>
          <a:bodyPr>
            <a:noAutofit/>
          </a:bodyPr>
          <a:lstStyle/>
          <a:p>
            <a:r>
              <a:rPr lang="cs-CZ" sz="2200" dirty="0"/>
              <a:t>D1 01191.A MÚK Brno jih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61B679C-4E89-6165-CD76-A8CF20033B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b="571"/>
          <a:stretch/>
        </p:blipFill>
        <p:spPr>
          <a:xfrm>
            <a:off x="271495" y="710488"/>
            <a:ext cx="5892233" cy="5940000"/>
          </a:xfrm>
        </p:spPr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/>
        </p:nvGraphicFramePr>
        <p:xfrm>
          <a:off x="6267088" y="5779546"/>
          <a:ext cx="664546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194761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336654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905684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1.545 m (D1) / 1.400 m (D2)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1.800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MÚK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4.386.100.000 Kč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9" name="Tabulka 3">
            <a:extLst>
              <a:ext uri="{FF2B5EF4-FFF2-40B4-BE49-F238E27FC236}">
                <a16:creationId xmlns:a16="http://schemas.microsoft.com/office/drawing/2014/main" id="{9D481F90-AFD0-AB2E-607B-3A50C70FEA51}"/>
              </a:ext>
            </a:extLst>
          </p:cNvPr>
          <p:cNvGraphicFramePr>
            <a:graphicFrameLocks noGrp="1"/>
          </p:cNvGraphicFramePr>
          <p:nvPr/>
        </p:nvGraphicFramePr>
        <p:xfrm>
          <a:off x="6267088" y="1315838"/>
          <a:ext cx="664546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194761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336654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905684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SP/</a:t>
                      </a:r>
                      <a:r>
                        <a:rPr lang="cs-CZ" sz="1200" b="1" dirty="0" err="1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</a:t>
                      </a:r>
                      <a:endParaRPr lang="cs-CZ" sz="1200" b="1" dirty="0">
                        <a:solidFill>
                          <a:srgbClr val="063E8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Zahájení VŘ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ÚR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Zahájení stavby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(2025)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6023B46E-20BE-772F-B4EE-35E1F7CCA51E}"/>
              </a:ext>
            </a:extLst>
          </p:cNvPr>
          <p:cNvSpPr txBox="1">
            <a:spLocks/>
          </p:cNvSpPr>
          <p:nvPr/>
        </p:nvSpPr>
        <p:spPr>
          <a:xfrm>
            <a:off x="6523005" y="2989032"/>
            <a:ext cx="6827809" cy="70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V SOUTĚŽI</a:t>
            </a:r>
          </a:p>
        </p:txBody>
      </p:sp>
    </p:spTree>
    <p:extLst>
      <p:ext uri="{BB962C8B-B14F-4D97-AF65-F5344CB8AC3E}">
        <p14:creationId xmlns:p14="http://schemas.microsoft.com/office/powerpoint/2010/main" val="39832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088" y="494623"/>
            <a:ext cx="6827809" cy="707720"/>
          </a:xfrm>
        </p:spPr>
        <p:txBody>
          <a:bodyPr>
            <a:noAutofit/>
          </a:bodyPr>
          <a:lstStyle/>
          <a:p>
            <a:r>
              <a:rPr lang="cs-CZ" sz="2200" dirty="0"/>
              <a:t>D1 01313 Připojení BPZ Černovická terasa na D1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61B679C-4E89-6165-CD76-A8CF20033B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" b="521"/>
          <a:stretch/>
        </p:blipFill>
        <p:spPr>
          <a:xfrm>
            <a:off x="271495" y="710488"/>
            <a:ext cx="5892233" cy="5940000"/>
          </a:xfrm>
        </p:spPr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/>
        </p:nvGraphicFramePr>
        <p:xfrm>
          <a:off x="6267088" y="5779546"/>
          <a:ext cx="664546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194761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336654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905684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2.495 m (D1)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1521 m (DSP)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MÚK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cs-CZ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(kolektory) + 1 (III/15283)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1.746.816.343 Kč (DSP)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9" name="Tabulka 3">
            <a:extLst>
              <a:ext uri="{FF2B5EF4-FFF2-40B4-BE49-F238E27FC236}">
                <a16:creationId xmlns:a16="http://schemas.microsoft.com/office/drawing/2014/main" id="{10DBE70A-FE5A-2C25-0C6D-E2B8D45E1A63}"/>
              </a:ext>
            </a:extLst>
          </p:cNvPr>
          <p:cNvGraphicFramePr>
            <a:graphicFrameLocks noGrp="1"/>
          </p:cNvGraphicFramePr>
          <p:nvPr/>
        </p:nvGraphicFramePr>
        <p:xfrm>
          <a:off x="6267088" y="1315838"/>
          <a:ext cx="664546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194761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336654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905684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SP/</a:t>
                      </a:r>
                      <a:r>
                        <a:rPr lang="cs-CZ" sz="1200" b="1" dirty="0" err="1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</a:t>
                      </a:r>
                      <a:endParaRPr lang="cs-CZ" sz="1200" b="1" dirty="0">
                        <a:solidFill>
                          <a:srgbClr val="063E8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Zahájení VŘ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ÚR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343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rgbClr val="063E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Zahájení stavby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671943" marR="0" indent="49775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1343886" marR="0" indent="995506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2015828" marR="0" indent="1493260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2687771" marR="0" indent="199101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3359715" marR="0" indent="2488768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4031659" marR="0" indent="2986521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4703601" marR="0" indent="3484274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5375544" marR="0" indent="3982029" algn="l" defTabSz="134388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646" b="1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C5F8468D-189B-604F-101A-00D9B4DD30F4}"/>
              </a:ext>
            </a:extLst>
          </p:cNvPr>
          <p:cNvSpPr txBox="1"/>
          <p:nvPr/>
        </p:nvSpPr>
        <p:spPr>
          <a:xfrm>
            <a:off x="6440992" y="3585820"/>
            <a:ext cx="6350560" cy="58477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9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SOUTĚŽ I.Q 2025</a:t>
            </a:r>
          </a:p>
        </p:txBody>
      </p:sp>
    </p:spTree>
    <p:extLst>
      <p:ext uri="{BB962C8B-B14F-4D97-AF65-F5344CB8AC3E}">
        <p14:creationId xmlns:p14="http://schemas.microsoft.com/office/powerpoint/2010/main" val="8502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39B95-46F0-A751-8B4A-05D22B9B8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ěkuji  za pozornost">
            <a:extLst>
              <a:ext uri="{FF2B5EF4-FFF2-40B4-BE49-F238E27FC236}">
                <a16:creationId xmlns:a16="http://schemas.microsoft.com/office/drawing/2014/main" id="{73AA91E3-A902-48F7-BC2B-4D2FF6F51BE0}"/>
              </a:ext>
            </a:extLst>
          </p:cNvPr>
          <p:cNvSpPr txBox="1">
            <a:spLocks/>
          </p:cNvSpPr>
          <p:nvPr/>
        </p:nvSpPr>
        <p:spPr>
          <a:xfrm>
            <a:off x="325120" y="1525906"/>
            <a:ext cx="12639040" cy="279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34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/>
            </a:pPr>
            <a:r>
              <a:rPr kumimoji="0" lang="cs-CZ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D52</a:t>
            </a:r>
          </a:p>
        </p:txBody>
      </p:sp>
      <p:sp>
        <p:nvSpPr>
          <p:cNvPr id="4" name="TextovéPole 4">
            <a:extLst>
              <a:ext uri="{FF2B5EF4-FFF2-40B4-BE49-F238E27FC236}">
                <a16:creationId xmlns:a16="http://schemas.microsoft.com/office/drawing/2014/main" id="{9AF17724-9EE1-9FEA-0A45-C7F11183B72E}"/>
              </a:ext>
            </a:extLst>
          </p:cNvPr>
          <p:cNvSpPr txBox="1"/>
          <p:nvPr/>
        </p:nvSpPr>
        <p:spPr>
          <a:xfrm>
            <a:off x="4172929" y="4403885"/>
            <a:ext cx="50939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9550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NeueLT Pro 45 Lt"/>
                <a:ea typeface="HelveticaNeueLT Pro 45 Lt"/>
                <a:cs typeface="HelveticaNeueLT Pro 45 Lt"/>
                <a:sym typeface="HelveticaNeueLT Pro 45 Lt"/>
              </a:defRPr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HelveticaNeueLT Pro 45 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67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, snímek obrazovky, atlas&#10;&#10;Popis byl vytvořen automaticky">
            <a:extLst>
              <a:ext uri="{FF2B5EF4-FFF2-40B4-BE49-F238E27FC236}">
                <a16:creationId xmlns:a16="http://schemas.microsoft.com/office/drawing/2014/main" id="{B7DA0FFB-B70B-32B7-778F-51E7F49B7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6" y="0"/>
            <a:ext cx="5338667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9550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1" i="0" u="none" strike="noStrike" kern="0" cap="none" spc="0" normalizeH="0" baseline="0" noProof="0" smtClean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9550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1" i="0" u="none" strike="noStrike" kern="0" cap="none" spc="0" normalizeH="0" baseline="0" noProof="0">
              <a:ln>
                <a:noFill/>
              </a:ln>
              <a:solidFill>
                <a:srgbClr val="063E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D52 Pohořelice – VN Nové Mlýny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250281"/>
            <a:ext cx="6283152" cy="34432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V 01/2022 byl vybrán zhotovitel DUSP a IČ.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Byl vybrán zhotovitel nové EIA na celý tah D52. Byl vydán Závěr zjišťovacího řízení a proběhlo zpracování Dokumentace EIA. Dne 31. 10. 2023 byla podána žádost o vydání stanoviska EIA na MŽP a dne 9. 2. 2024 byla vyvěšena na úřední desce JMK. Vydání závěrečného závazného stanoviska se předpokládá v I.Q/2025.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Dílčí úseky stavby byly sloučeny do jedné </a:t>
            </a:r>
            <a:br>
              <a:rPr lang="cs-CZ" sz="2400" dirty="0"/>
            </a:br>
            <a:r>
              <a:rPr lang="cs-CZ" sz="2400" dirty="0"/>
              <a:t>5204 Pohořelice – VN Nové Mlýny.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Práce na dílčích částech 5204.1 a 5204.2 byly zastaveny a bylo zadáno zpracování DUSP, na které se aktuálně pracuje.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" b="521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/>
        </p:nvGraphicFramePr>
        <p:xfrm>
          <a:off x="6629398" y="5779546"/>
          <a:ext cx="628315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6 776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Křižovatky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MÚK Ivaň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26,0/130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(2 460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2 508 301 897 Kč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/>
        </p:nvGraphicFramePr>
        <p:xfrm>
          <a:off x="6629398" y="1192299"/>
          <a:ext cx="6246816" cy="889530"/>
        </p:xfrm>
        <a:graphic>
          <a:graphicData uri="http://schemas.openxmlformats.org/drawingml/2006/table">
            <a:tbl>
              <a:tblPr firstRow="1" bandRow="1"/>
              <a:tblGrid>
                <a:gridCol w="1041136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SPP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06/2019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2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9550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1" i="0" u="none" strike="noStrike" kern="0" cap="none" spc="0" normalizeH="0" baseline="0" noProof="0" smtClean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9550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1" i="0" u="none" strike="noStrike" kern="0" cap="none" spc="0" normalizeH="0" baseline="0" noProof="0">
              <a:ln>
                <a:noFill/>
              </a:ln>
              <a:solidFill>
                <a:srgbClr val="063E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D52 Přechod VN Nové Mlýny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250281"/>
            <a:ext cx="6283152" cy="34432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Byl vybrán zhotovitel nové EIA na celý tah D52. Byl vydán Závěr zjišťovacího řízení a proběhlo zpracování Dokumentace EIA. Dne 31. 10. 2023 byla podána žádost o vydání stanoviska EIA na MŽP a dne 9. 2. 2024 byla vyvěšena na úřední desce JMK. Vydání závěrečného závazného stanoviska se předpokládá v I.Q/2025.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Z nové EIA vzejde technické řešení přechodu nádrží. </a:t>
            </a:r>
            <a:r>
              <a:rPr lang="cs-CZ" sz="2400" b="1" dirty="0"/>
              <a:t>Prověřovány jsou dvě varianty: </a:t>
            </a:r>
          </a:p>
          <a:p>
            <a:pPr>
              <a:lnSpc>
                <a:spcPct val="12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A: D52 na samostatném násypu</a:t>
            </a:r>
            <a:r>
              <a:rPr lang="cs-CZ" sz="2400" b="1" dirty="0"/>
              <a:t>, B: D52 na estakádě.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Stávající I/52 zůstane v obou variantách ponechána jako doprovodná komunikace.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/>
        </p:nvGraphicFramePr>
        <p:xfrm>
          <a:off x="6629398" y="5779546"/>
          <a:ext cx="628315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5 624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bude doplněno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26,0/130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cs-CZ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bude doplněno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cs-CZ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cs-CZ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/>
        </p:nvGraphicFramePr>
        <p:xfrm>
          <a:off x="6629398" y="1192299"/>
          <a:ext cx="6246816" cy="889530"/>
        </p:xfrm>
        <a:graphic>
          <a:graphicData uri="http://schemas.openxmlformats.org/drawingml/2006/table">
            <a:tbl>
              <a:tblPr firstRow="1" bandRow="1"/>
              <a:tblGrid>
                <a:gridCol w="1041136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SPP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06/2006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2031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2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9550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1" i="0" u="none" strike="noStrike" kern="0" cap="none" spc="0" normalizeH="0" baseline="0" noProof="0" smtClean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9550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1" i="0" u="none" strike="noStrike" kern="0" cap="none" spc="0" normalizeH="0" baseline="0" noProof="0">
              <a:ln>
                <a:noFill/>
              </a:ln>
              <a:solidFill>
                <a:srgbClr val="063E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1" y="663113"/>
            <a:ext cx="6246814" cy="707720"/>
          </a:xfrm>
        </p:spPr>
        <p:txBody>
          <a:bodyPr>
            <a:normAutofit fontScale="90000"/>
          </a:bodyPr>
          <a:lstStyle/>
          <a:p>
            <a:r>
              <a:rPr lang="cs-CZ" dirty="0"/>
              <a:t>D52 VN Nové Mlýny – st. hranice ČR/Rakousko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660537"/>
            <a:ext cx="6283152" cy="303303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Byl vybrán zhotovitel nové EIA na celý tah D52. Byl vybrán zhotovitel nové EIA na celý tah D52. Byl vydán Závěr zjišťovacího řízení a proběhlo zpracování Dokumentace EIA. Dne 31. 10. 2023 byla podána žádost o vydání stanoviska EIA na MŽP a dne 9. 2. 2024 byla vyvěšena na úřední desce JMK. Vydání závěrečného závazného stanoviska se předpokládá v I.Q/2025.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Stavby 5206.1-4 byly sloučeny do jedné - 5206 a byla zadána DUSP, jejíž zpracování probíhá. Práce na dílčích částech stavby byly ukončeny.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Bylo zahájeno majetkoprávní vypořádání. Bylo vykoupeno 60% LV trvalého záboru.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b="597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/>
        </p:nvGraphicFramePr>
        <p:xfrm>
          <a:off x="6629398" y="5779546"/>
          <a:ext cx="628315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10 715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Křižovatky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3x MÚK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26,0/130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(370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4 109 985 647 Kč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/>
        </p:nvGraphicFramePr>
        <p:xfrm>
          <a:off x="6629398" y="1570920"/>
          <a:ext cx="6246816" cy="889530"/>
        </p:xfrm>
        <a:graphic>
          <a:graphicData uri="http://schemas.openxmlformats.org/drawingml/2006/table">
            <a:tbl>
              <a:tblPr firstRow="1" bandRow="1"/>
              <a:tblGrid>
                <a:gridCol w="1041136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1041136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SPP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2019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5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4DAF-3C72-6D51-407E-2D10EE3DE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ěkuji  za pozornost">
            <a:extLst>
              <a:ext uri="{FF2B5EF4-FFF2-40B4-BE49-F238E27FC236}">
                <a16:creationId xmlns:a16="http://schemas.microsoft.com/office/drawing/2014/main" id="{C163BC47-C6F0-A02E-F8FF-563F2738E3E0}"/>
              </a:ext>
            </a:extLst>
          </p:cNvPr>
          <p:cNvSpPr txBox="1">
            <a:spLocks/>
          </p:cNvSpPr>
          <p:nvPr/>
        </p:nvSpPr>
        <p:spPr>
          <a:xfrm>
            <a:off x="325120" y="1525906"/>
            <a:ext cx="12639040" cy="4261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20000"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34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/>
            </a:pPr>
            <a:r>
              <a:rPr kumimoji="0" lang="cs-CZ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VMO Brno</a:t>
            </a:r>
          </a:p>
          <a:p>
            <a:pPr marL="0" marR="0" lvl="0" indent="0" defTabSz="134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/>
            </a:pPr>
            <a:r>
              <a:rPr kumimoji="0" lang="cs-CZ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D1</a:t>
            </a:r>
          </a:p>
          <a:p>
            <a:pPr marL="0" marR="0" lvl="0" indent="0" defTabSz="134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/>
            </a:pPr>
            <a:r>
              <a:rPr lang="cs-CZ" sz="7200" b="0" dirty="0">
                <a:solidFill>
                  <a:srgbClr val="FFFFFF"/>
                </a:solidFill>
              </a:rPr>
              <a:t>	D52</a:t>
            </a:r>
          </a:p>
          <a:p>
            <a:pPr marL="0" marR="0" lvl="0" indent="0" defTabSz="134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/>
            </a:pPr>
            <a:r>
              <a:rPr kumimoji="0" lang="cs-CZ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I/73</a:t>
            </a:r>
            <a:endParaRPr lang="cs-CZ" sz="7200" b="0" noProof="0" dirty="0">
              <a:solidFill>
                <a:srgbClr val="FFFFFF"/>
              </a:solidFill>
            </a:endParaRPr>
          </a:p>
          <a:p>
            <a:pPr marL="0" marR="0" lvl="0" indent="0" defTabSz="134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/>
            </a:pPr>
            <a:r>
              <a:rPr lang="cs-CZ" sz="7200" b="0" dirty="0">
                <a:solidFill>
                  <a:srgbClr val="FFFFFF"/>
                </a:solidFill>
              </a:rPr>
              <a:t>	I/ . . . stavby v rámci JMK </a:t>
            </a:r>
            <a:endParaRPr kumimoji="0" lang="cs-CZ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ovéPole 4">
            <a:extLst>
              <a:ext uri="{FF2B5EF4-FFF2-40B4-BE49-F238E27FC236}">
                <a16:creationId xmlns:a16="http://schemas.microsoft.com/office/drawing/2014/main" id="{8686B110-CA4C-ED0D-8BD3-0C22EC73BF2F}"/>
              </a:ext>
            </a:extLst>
          </p:cNvPr>
          <p:cNvSpPr txBox="1"/>
          <p:nvPr/>
        </p:nvSpPr>
        <p:spPr>
          <a:xfrm>
            <a:off x="4172929" y="4403885"/>
            <a:ext cx="50939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9550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NeueLT Pro 45 Lt"/>
                <a:ea typeface="HelveticaNeueLT Pro 45 Lt"/>
                <a:cs typeface="HelveticaNeueLT Pro 45 Lt"/>
                <a:sym typeface="HelveticaNeueLT Pro 45 Lt"/>
              </a:defRPr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HelveticaNeueLT Pro 45 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8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272B8-7B92-3A74-37D7-AED939B8E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ěkuji  za pozornost">
            <a:extLst>
              <a:ext uri="{FF2B5EF4-FFF2-40B4-BE49-F238E27FC236}">
                <a16:creationId xmlns:a16="http://schemas.microsoft.com/office/drawing/2014/main" id="{53874031-0564-B069-C176-2ED854C1CAE2}"/>
              </a:ext>
            </a:extLst>
          </p:cNvPr>
          <p:cNvSpPr txBox="1">
            <a:spLocks/>
          </p:cNvSpPr>
          <p:nvPr/>
        </p:nvSpPr>
        <p:spPr>
          <a:xfrm>
            <a:off x="325120" y="1525906"/>
            <a:ext cx="12639040" cy="279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defRPr sz="7200" b="0"/>
            </a:pPr>
            <a:r>
              <a:rPr lang="cs-CZ" sz="7200" b="0" dirty="0">
                <a:solidFill>
                  <a:schemeClr val="bg1"/>
                </a:solidFill>
              </a:rPr>
              <a:t>	I/73 (D43)</a:t>
            </a:r>
          </a:p>
          <a:p>
            <a:pPr hangingPunct="1">
              <a:defRPr sz="7200" b="0"/>
            </a:pPr>
            <a:r>
              <a:rPr lang="cs-CZ" sz="7200" b="0" dirty="0">
                <a:solidFill>
                  <a:schemeClr val="bg1"/>
                </a:solidFill>
              </a:rPr>
              <a:t>	</a:t>
            </a:r>
            <a:r>
              <a:rPr lang="cs-CZ" sz="7200" b="0" dirty="0">
                <a:solidFill>
                  <a:srgbClr val="FFFFFF"/>
                </a:solidFill>
              </a:rPr>
              <a:t>I/ . . . stavby v rámci JMK </a:t>
            </a:r>
            <a:endParaRPr lang="cs-CZ" sz="7200" b="0" dirty="0">
              <a:solidFill>
                <a:schemeClr val="bg1"/>
              </a:solidFill>
            </a:endParaRPr>
          </a:p>
        </p:txBody>
      </p:sp>
      <p:sp>
        <p:nvSpPr>
          <p:cNvPr id="4" name="TextovéPole 4">
            <a:extLst>
              <a:ext uri="{FF2B5EF4-FFF2-40B4-BE49-F238E27FC236}">
                <a16:creationId xmlns:a16="http://schemas.microsoft.com/office/drawing/2014/main" id="{632EC43B-101F-A17E-5C67-037F53C54B3F}"/>
              </a:ext>
            </a:extLst>
          </p:cNvPr>
          <p:cNvSpPr txBox="1"/>
          <p:nvPr/>
        </p:nvSpPr>
        <p:spPr>
          <a:xfrm>
            <a:off x="4172929" y="4403885"/>
            <a:ext cx="50939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HelveticaNeueLT Pro 45 Lt"/>
                <a:ea typeface="HelveticaNeueLT Pro 45 Lt"/>
                <a:cs typeface="HelveticaNeueLT Pro 45 Lt"/>
                <a:sym typeface="HelveticaNeueLT Pro 45 Lt"/>
              </a:defRPr>
            </a:pPr>
            <a:r>
              <a:rPr lang="cs-CZ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4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3">
            <a:extLst>
              <a:ext uri="{FF2B5EF4-FFF2-40B4-BE49-F238E27FC236}">
                <a16:creationId xmlns:a16="http://schemas.microsoft.com/office/drawing/2014/main" id="{E5CA43C7-35D3-1D7E-F813-68EA8A612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389" y="-29736"/>
            <a:ext cx="10115565" cy="475781"/>
          </a:xfrm>
          <a:prstGeom prst="rect">
            <a:avLst/>
          </a:prstGeom>
          <a:solidFill>
            <a:srgbClr val="174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577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sk-SK" altLang="cs-CZ" sz="1983" kern="120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A_JMK.jpg">
            <a:extLst>
              <a:ext uri="{FF2B5EF4-FFF2-40B4-BE49-F238E27FC236}">
                <a16:creationId xmlns:a16="http://schemas.microsoft.com/office/drawing/2014/main" id="{D8A04608-73D6-A53F-25A7-60137BC65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6"/>
          <a:stretch>
            <a:fillRect/>
          </a:stretch>
        </p:blipFill>
        <p:spPr bwMode="auto">
          <a:xfrm>
            <a:off x="1677136" y="6848079"/>
            <a:ext cx="10115565" cy="7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8">
            <a:extLst>
              <a:ext uri="{FF2B5EF4-FFF2-40B4-BE49-F238E27FC236}">
                <a16:creationId xmlns:a16="http://schemas.microsoft.com/office/drawing/2014/main" id="{77431396-57BA-5674-0935-21386466A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884" y="6881313"/>
            <a:ext cx="3015604" cy="659445"/>
          </a:xfrm>
          <a:prstGeom prst="rect">
            <a:avLst/>
          </a:prstGeom>
          <a:solidFill>
            <a:srgbClr val="174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577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sk-SK" altLang="cs-CZ" sz="1983" kern="120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Rectangle 8">
            <a:extLst>
              <a:ext uri="{FF2B5EF4-FFF2-40B4-BE49-F238E27FC236}">
                <a16:creationId xmlns:a16="http://schemas.microsoft.com/office/drawing/2014/main" id="{5145A6A9-D2D0-F1F0-35CE-2844B3FD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433" y="6881313"/>
            <a:ext cx="3015603" cy="683934"/>
          </a:xfrm>
          <a:prstGeom prst="rect">
            <a:avLst/>
          </a:prstGeom>
          <a:solidFill>
            <a:srgbClr val="174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577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sk-SK" altLang="cs-CZ" sz="1983" kern="120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5D004F9-F239-5852-6A83-BD9D2D112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074" y="626210"/>
            <a:ext cx="490123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0075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3200" b="1" kern="1200" dirty="0">
                <a:solidFill>
                  <a:srgbClr val="00458C"/>
                </a:solidFill>
                <a:latin typeface="Arial"/>
                <a:ea typeface="+mn-ea"/>
                <a:cs typeface="Arial" charset="0"/>
              </a:rPr>
              <a:t>I/73</a:t>
            </a:r>
          </a:p>
        </p:txBody>
      </p:sp>
      <p:sp>
        <p:nvSpPr>
          <p:cNvPr id="5128" name="TextovéPole 6">
            <a:extLst>
              <a:ext uri="{FF2B5EF4-FFF2-40B4-BE49-F238E27FC236}">
                <a16:creationId xmlns:a16="http://schemas.microsoft.com/office/drawing/2014/main" id="{AF389C4A-3A52-9417-3866-07A4BE02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823" y="4656344"/>
            <a:ext cx="4899481" cy="1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8921" indent="-188921" algn="just" defTabSz="1007577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543" kern="1200" dirty="0">
              <a:solidFill>
                <a:srgbClr val="00458C"/>
              </a:solidFill>
              <a:ea typeface="+mn-ea"/>
              <a:cs typeface="Arial" panose="020B0604020202020204" pitchFamily="34" charset="0"/>
            </a:endParaRPr>
          </a:p>
          <a:p>
            <a:pPr marL="188921" indent="-188921" algn="just" defTabSz="1007577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543" kern="1200" dirty="0">
              <a:solidFill>
                <a:srgbClr val="00458C"/>
              </a:solidFill>
              <a:ea typeface="+mn-ea"/>
              <a:cs typeface="Arial" panose="020B0604020202020204" pitchFamily="34" charset="0"/>
            </a:endParaRPr>
          </a:p>
          <a:p>
            <a:pPr marL="188921" indent="-188921" algn="just" defTabSz="1007577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543" kern="1200" dirty="0">
              <a:solidFill>
                <a:srgbClr val="00458C"/>
              </a:solidFill>
              <a:ea typeface="+mn-ea"/>
              <a:cs typeface="Arial" panose="020B0604020202020204" pitchFamily="34" charset="0"/>
            </a:endParaRPr>
          </a:p>
          <a:p>
            <a:pPr marL="188921" indent="-188921" algn="just" defTabSz="1007577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543" kern="1200" dirty="0">
              <a:solidFill>
                <a:srgbClr val="00458C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5130" name="Obrázek 4">
            <a:extLst>
              <a:ext uri="{FF2B5EF4-FFF2-40B4-BE49-F238E27FC236}">
                <a16:creationId xmlns:a16="http://schemas.microsoft.com/office/drawing/2014/main" id="{753516B7-F7C9-C0B1-CB33-D6965F6E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83" y="479278"/>
            <a:ext cx="4028384" cy="636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CDFCA1-609F-702B-45E0-FE1B6C173BB4}"/>
              </a:ext>
            </a:extLst>
          </p:cNvPr>
          <p:cNvSpPr txBox="1"/>
          <p:nvPr/>
        </p:nvSpPr>
        <p:spPr>
          <a:xfrm>
            <a:off x="1810074" y="1396721"/>
            <a:ext cx="82659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00458C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00458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Troubsko/D1 – Bořitov</a:t>
            </a:r>
          </a:p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3200" kern="1200" dirty="0">
              <a:solidFill>
                <a:srgbClr val="00458C"/>
              </a:solidFill>
              <a:ea typeface="+mn-ea"/>
              <a:cs typeface="Arial" panose="020B0604020202020204" pitchFamily="34" charset="0"/>
            </a:endParaRPr>
          </a:p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00458C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00458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Bořitov – Svitávka </a:t>
            </a:r>
          </a:p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3200" kern="1200" dirty="0">
              <a:solidFill>
                <a:srgbClr val="00458C"/>
              </a:solidFill>
              <a:ea typeface="+mn-ea"/>
              <a:cs typeface="Arial" panose="020B0604020202020204" pitchFamily="34" charset="0"/>
            </a:endParaRPr>
          </a:p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00458C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188921" marR="0" lvl="0" indent="-188921" algn="just" defTabSz="1007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00458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Svitávka – Staré Město (D35)</a:t>
            </a: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68FC9E-1056-B2AB-8FC0-99B75A37C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39" y="0"/>
            <a:ext cx="10658322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43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ěkuji  za pozornost">
            <a:extLst>
              <a:ext uri="{FF2B5EF4-FFF2-40B4-BE49-F238E27FC236}">
                <a16:creationId xmlns:a16="http://schemas.microsoft.com/office/drawing/2014/main" id="{6FEEE437-446A-5A7B-1E66-F422A89DE04C}"/>
              </a:ext>
            </a:extLst>
          </p:cNvPr>
          <p:cNvSpPr txBox="1">
            <a:spLocks/>
          </p:cNvSpPr>
          <p:nvPr/>
        </p:nvSpPr>
        <p:spPr>
          <a:xfrm>
            <a:off x="325120" y="1525906"/>
            <a:ext cx="12639040" cy="279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>
              <a:defRPr sz="7200" b="0"/>
            </a:pPr>
            <a:r>
              <a:rPr lang="cs-CZ" sz="7200" b="0" dirty="0">
                <a:solidFill>
                  <a:schemeClr val="bg1"/>
                </a:solidFill>
              </a:rPr>
              <a:t>Děkuji</a:t>
            </a:r>
          </a:p>
        </p:txBody>
      </p:sp>
      <p:sp>
        <p:nvSpPr>
          <p:cNvPr id="4" name="TextovéPole 4">
            <a:extLst>
              <a:ext uri="{FF2B5EF4-FFF2-40B4-BE49-F238E27FC236}">
                <a16:creationId xmlns:a16="http://schemas.microsoft.com/office/drawing/2014/main" id="{935E8DAD-980F-FC74-D9F1-0765FD6D602E}"/>
              </a:ext>
            </a:extLst>
          </p:cNvPr>
          <p:cNvSpPr txBox="1"/>
          <p:nvPr/>
        </p:nvSpPr>
        <p:spPr>
          <a:xfrm>
            <a:off x="4172929" y="4403885"/>
            <a:ext cx="50939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HelveticaNeueLT Pro 45 Lt"/>
                <a:ea typeface="HelveticaNeueLT Pro 45 Lt"/>
                <a:cs typeface="HelveticaNeueLT Pro 45 Lt"/>
                <a:sym typeface="HelveticaNeueLT Pro 45 Lt"/>
              </a:defRPr>
            </a:pPr>
            <a:r>
              <a:rPr lang="cs-CZ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3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C0103-92A6-C046-F286-9104817B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ěkuji  za pozornost">
            <a:extLst>
              <a:ext uri="{FF2B5EF4-FFF2-40B4-BE49-F238E27FC236}">
                <a16:creationId xmlns:a16="http://schemas.microsoft.com/office/drawing/2014/main" id="{0E6A9F12-8645-AEF9-841A-A51AC46997F9}"/>
              </a:ext>
            </a:extLst>
          </p:cNvPr>
          <p:cNvSpPr txBox="1">
            <a:spLocks/>
          </p:cNvSpPr>
          <p:nvPr/>
        </p:nvSpPr>
        <p:spPr>
          <a:xfrm>
            <a:off x="558800" y="1525906"/>
            <a:ext cx="12527280" cy="279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3438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chemeClr val="accen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defRPr sz="7200" b="0"/>
            </a:pPr>
            <a:r>
              <a:rPr lang="cs-CZ" sz="7200" b="0" dirty="0">
                <a:solidFill>
                  <a:schemeClr val="bg1"/>
                </a:solidFill>
              </a:rPr>
              <a:t>	VMO Brno</a:t>
            </a:r>
          </a:p>
        </p:txBody>
      </p:sp>
      <p:sp>
        <p:nvSpPr>
          <p:cNvPr id="4" name="TextovéPole 4">
            <a:extLst>
              <a:ext uri="{FF2B5EF4-FFF2-40B4-BE49-F238E27FC236}">
                <a16:creationId xmlns:a16="http://schemas.microsoft.com/office/drawing/2014/main" id="{67456F46-3296-BA75-0661-F1374BA771DD}"/>
              </a:ext>
            </a:extLst>
          </p:cNvPr>
          <p:cNvSpPr txBox="1"/>
          <p:nvPr/>
        </p:nvSpPr>
        <p:spPr>
          <a:xfrm>
            <a:off x="4172929" y="4403885"/>
            <a:ext cx="50939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HelveticaNeueLT Pro 45 Lt"/>
                <a:ea typeface="HelveticaNeueLT Pro 45 Lt"/>
                <a:cs typeface="HelveticaNeueLT Pro 45 Lt"/>
                <a:sym typeface="HelveticaNeueLT Pro 45 Lt"/>
              </a:defRPr>
            </a:pPr>
            <a:r>
              <a:rPr lang="cs-CZ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3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, atlas&#10;&#10;Popis byl vytvořen automaticky">
            <a:extLst>
              <a:ext uri="{FF2B5EF4-FFF2-40B4-BE49-F238E27FC236}">
                <a16:creationId xmlns:a16="http://schemas.microsoft.com/office/drawing/2014/main" id="{865C0B86-76E6-480D-F68E-64B4B7532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9" y="0"/>
            <a:ext cx="10694602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I/42 Brno VMO Bauerova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250281"/>
            <a:ext cx="6283152" cy="3303353"/>
          </a:xfrm>
        </p:spPr>
        <p:txBody>
          <a:bodyPr>
            <a:normAutofit/>
          </a:bodyPr>
          <a:lstStyle/>
          <a:p>
            <a:pPr algn="just"/>
            <a:endParaRPr lang="cs-CZ" sz="2400" dirty="0"/>
          </a:p>
          <a:p>
            <a:pPr algn="just"/>
            <a:endParaRPr lang="cs-CZ" sz="2400" dirty="0"/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Zprovozněno 6.11. 2024.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" b="559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318063"/>
              </p:ext>
            </p:extLst>
          </p:nvPr>
        </p:nvGraphicFramePr>
        <p:xfrm>
          <a:off x="6629398" y="6053866"/>
          <a:ext cx="6283151" cy="54864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Lávky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(59 m a 210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MS4dc 22/16,50/70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548 577 745 Kč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388118"/>
              </p:ext>
            </p:extLst>
          </p:nvPr>
        </p:nvGraphicFramePr>
        <p:xfrm>
          <a:off x="6629399" y="1192299"/>
          <a:ext cx="6283152" cy="889530"/>
        </p:xfrm>
        <a:graphic>
          <a:graphicData uri="http://schemas.openxmlformats.org/drawingml/2006/table">
            <a:tbl>
              <a:tblPr firstRow="1" bandRow="1"/>
              <a:tblGrid>
                <a:gridCol w="1047192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SPP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–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10/2022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04/2022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04/2023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3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600" dirty="0"/>
              <a:t>I/42 Brno, VMO Žabovřeská I – etapa 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250281"/>
            <a:ext cx="6283152" cy="3303353"/>
          </a:xfrm>
        </p:spPr>
        <p:txBody>
          <a:bodyPr>
            <a:normAutofit/>
          </a:bodyPr>
          <a:lstStyle/>
          <a:p>
            <a:pPr algn="just"/>
            <a:endParaRPr lang="cs-CZ" sz="2400" dirty="0"/>
          </a:p>
          <a:p>
            <a:pPr algn="just"/>
            <a:endParaRPr lang="cs-CZ" sz="2400" dirty="0"/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Zprovoznění 18.11. 2024.</a:t>
            </a:r>
          </a:p>
          <a:p>
            <a:endParaRPr lang="cs-CZ" sz="24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558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35752"/>
              </p:ext>
            </p:extLst>
          </p:nvPr>
        </p:nvGraphicFramePr>
        <p:xfrm>
          <a:off x="6629398" y="5779546"/>
          <a:ext cx="628315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(354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MS4d 20,25/80(60)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(636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Tunely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tramvajový (500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2 034 998 130 Kč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89839"/>
              </p:ext>
            </p:extLst>
          </p:nvPr>
        </p:nvGraphicFramePr>
        <p:xfrm>
          <a:off x="6629399" y="1192299"/>
          <a:ext cx="6283151" cy="889530"/>
        </p:xfrm>
        <a:graphic>
          <a:graphicData uri="http://schemas.openxmlformats.org/drawingml/2006/table">
            <a:tbl>
              <a:tblPr firstRow="1" bandRow="1"/>
              <a:tblGrid>
                <a:gridCol w="897593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292502487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12/2017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02/2013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07/2010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07/2019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12/2020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5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I/42 Brno, VMO – Tomkovo náměstí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250281"/>
            <a:ext cx="6283152" cy="3303353"/>
          </a:xfrm>
        </p:spPr>
        <p:txBody>
          <a:bodyPr>
            <a:normAutofit/>
          </a:bodyPr>
          <a:lstStyle/>
          <a:p>
            <a:endParaRPr lang="cs-CZ" sz="2400" dirty="0"/>
          </a:p>
          <a:p>
            <a:r>
              <a:rPr lang="cs-CZ" sz="2400" dirty="0"/>
              <a:t>18.8.2024 zprovozněna hlavní trasa.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Kompletní zprovoznění 13.12.2024.</a:t>
            </a:r>
          </a:p>
          <a:p>
            <a:endParaRPr lang="cs-CZ" sz="24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" b="675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653486"/>
              </p:ext>
            </p:extLst>
          </p:nvPr>
        </p:nvGraphicFramePr>
        <p:xfrm>
          <a:off x="6629398" y="5779546"/>
          <a:ext cx="628315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(1 405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MS4d 20/60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(1 149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(451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2 356 252 993 Kč*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445450"/>
              </p:ext>
            </p:extLst>
          </p:nvPr>
        </p:nvGraphicFramePr>
        <p:xfrm>
          <a:off x="6629399" y="1192299"/>
          <a:ext cx="6283151" cy="889530"/>
        </p:xfrm>
        <a:graphic>
          <a:graphicData uri="http://schemas.openxmlformats.org/drawingml/2006/table">
            <a:tbl>
              <a:tblPr firstRow="1" bandRow="1"/>
              <a:tblGrid>
                <a:gridCol w="897593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292502487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02/2018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12/2002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01/2011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08/2020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01/2020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06/2021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9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I/42 Brno, VMO – Rokytova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250281"/>
            <a:ext cx="6283152" cy="3303353"/>
          </a:xfrm>
        </p:spPr>
        <p:txBody>
          <a:bodyPr>
            <a:normAutofit/>
          </a:bodyPr>
          <a:lstStyle/>
          <a:p>
            <a:pPr marL="0" marR="0" lvl="0" indent="0" algn="l" defTabSz="13438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18.8.2024 zprovozněna hlavní trasa.</a:t>
            </a:r>
          </a:p>
          <a:p>
            <a:pPr marL="0" marR="0" lvl="0" indent="0" algn="l" defTabSz="13438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rgbClr val="002C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3438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rgbClr val="002C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3438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Kompletní zprovoznění 13.12.2024.</a:t>
            </a:r>
          </a:p>
          <a:p>
            <a:endParaRPr lang="cs-CZ" sz="2400" b="1" dirty="0"/>
          </a:p>
          <a:p>
            <a:endParaRPr lang="cs-CZ" sz="24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b="597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953988"/>
              </p:ext>
            </p:extLst>
          </p:nvPr>
        </p:nvGraphicFramePr>
        <p:xfrm>
          <a:off x="6629398" y="5779546"/>
          <a:ext cx="628315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(950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MS4d 24/60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(1 094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2 356 252 993 Kč*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562410"/>
              </p:ext>
            </p:extLst>
          </p:nvPr>
        </p:nvGraphicFramePr>
        <p:xfrm>
          <a:off x="6629399" y="1192299"/>
          <a:ext cx="6283151" cy="889530"/>
        </p:xfrm>
        <a:graphic>
          <a:graphicData uri="http://schemas.openxmlformats.org/drawingml/2006/table">
            <a:tbl>
              <a:tblPr firstRow="1" bandRow="1"/>
              <a:tblGrid>
                <a:gridCol w="897593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292502487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897593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02/2018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12/2002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06/2008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08/2020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01/2020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06/2021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7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1475B-E588-04F4-F1DB-0B2696073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85664-2EEF-79AA-BF31-2DC9693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I/42 Brno, VMO Vinohrady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83091-FA9B-91BB-1D27-77452AAF72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9401" y="2250281"/>
            <a:ext cx="6283152" cy="3303353"/>
          </a:xfrm>
        </p:spPr>
        <p:txBody>
          <a:bodyPr>
            <a:normAutofit/>
          </a:bodyPr>
          <a:lstStyle/>
          <a:p>
            <a:pPr algn="just"/>
            <a:endParaRPr lang="cs-CZ" sz="2400" dirty="0"/>
          </a:p>
          <a:p>
            <a:pPr algn="just"/>
            <a:endParaRPr lang="cs-CZ" sz="2400" dirty="0"/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Průzkumná štola zahájena 16.10.2024.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0B12422-0C32-0D5E-D9DE-F47A6636BD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" b="520"/>
          <a:stretch/>
        </p:blipFill>
        <p:spPr/>
      </p:pic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E6A9854D-799D-896A-50DF-EBAF7DF5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788426"/>
              </p:ext>
            </p:extLst>
          </p:nvPr>
        </p:nvGraphicFramePr>
        <p:xfrm>
          <a:off x="6629398" y="5779546"/>
          <a:ext cx="6283151" cy="82296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339789">
                  <a:extLst>
                    <a:ext uri="{9D8B030D-6E8A-4147-A177-3AD203B41FA5}">
                      <a16:colId xmlns:a16="http://schemas.microsoft.com/office/drawing/2014/main" val="3621450221"/>
                    </a:ext>
                  </a:extLst>
                </a:gridCol>
                <a:gridCol w="1740866">
                  <a:extLst>
                    <a:ext uri="{9D8B030D-6E8A-4147-A177-3AD203B41FA5}">
                      <a16:colId xmlns:a16="http://schemas.microsoft.com/office/drawing/2014/main" val="2261832647"/>
                    </a:ext>
                  </a:extLst>
                </a:gridCol>
                <a:gridCol w="1400710">
                  <a:extLst>
                    <a:ext uri="{9D8B030D-6E8A-4147-A177-3AD203B41FA5}">
                      <a16:colId xmlns:a16="http://schemas.microsoft.com/office/drawing/2014/main" val="1170075065"/>
                    </a:ext>
                  </a:extLst>
                </a:gridCol>
                <a:gridCol w="1801786">
                  <a:extLst>
                    <a:ext uri="{9D8B030D-6E8A-4147-A177-3AD203B41FA5}">
                      <a16:colId xmlns:a16="http://schemas.microsoft.com/office/drawing/2014/main" val="196664428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2 155 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MÚK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586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MR4dc 24,5/80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(132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256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Tunely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(1 470 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(bez DPH)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>
                      <a:lvl1pPr marL="0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71943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343886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015828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68777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359715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031659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703601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5375544" algn="l" defTabSz="1343886" rtl="0" eaLnBrk="1" latinLnBrk="0" hangingPunct="1">
                        <a:defRPr sz="2646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9 308 056 089 Kč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28746"/>
                  </a:ext>
                </a:extLst>
              </a:tr>
            </a:tbl>
          </a:graphicData>
        </a:graphic>
      </p:graphicFrame>
      <p:graphicFrame>
        <p:nvGraphicFramePr>
          <p:cNvPr id="10" name="Tabulka 6">
            <a:extLst>
              <a:ext uri="{FF2B5EF4-FFF2-40B4-BE49-F238E27FC236}">
                <a16:creationId xmlns:a16="http://schemas.microsoft.com/office/drawing/2014/main" id="{BF8893BF-46FB-4A26-8A65-23D259249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785988"/>
              </p:ext>
            </p:extLst>
          </p:nvPr>
        </p:nvGraphicFramePr>
        <p:xfrm>
          <a:off x="6629399" y="1192299"/>
          <a:ext cx="6283152" cy="889530"/>
        </p:xfrm>
        <a:graphic>
          <a:graphicData uri="http://schemas.openxmlformats.org/drawingml/2006/table">
            <a:tbl>
              <a:tblPr firstRow="1" bandRow="1"/>
              <a:tblGrid>
                <a:gridCol w="1047192">
                  <a:extLst>
                    <a:ext uri="{9D8B030D-6E8A-4147-A177-3AD203B41FA5}">
                      <a16:colId xmlns:a16="http://schemas.microsoft.com/office/drawing/2014/main" val="3047302217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3373700528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1655691524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4117582002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1851714480"/>
                    </a:ext>
                  </a:extLst>
                </a:gridCol>
                <a:gridCol w="1047192">
                  <a:extLst>
                    <a:ext uri="{9D8B030D-6E8A-4147-A177-3AD203B41FA5}">
                      <a16:colId xmlns:a16="http://schemas.microsoft.com/office/drawing/2014/main" val="1413409345"/>
                    </a:ext>
                  </a:extLst>
                </a:gridCol>
              </a:tblGrid>
              <a:tr h="444765"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EIA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SPP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VŘ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9775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95506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493260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99101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488768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986521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484274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982029" algn="r" defTabSz="995506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UP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3E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73927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01/2019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06/2020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2028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dirty="0"/>
                        <a:t>2033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8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 ŘSD 16:9">
  <a:themeElements>
    <a:clrScheme name="ŘSD 2024">
      <a:dk1>
        <a:srgbClr val="FFFFFF"/>
      </a:dk1>
      <a:lt1>
        <a:srgbClr val="063E85"/>
      </a:lt1>
      <a:dk2>
        <a:srgbClr val="A7A7A7"/>
      </a:dk2>
      <a:lt2>
        <a:srgbClr val="535353"/>
      </a:lt2>
      <a:accent1>
        <a:srgbClr val="09417A"/>
      </a:accent1>
      <a:accent2>
        <a:srgbClr val="0096DC"/>
      </a:accent2>
      <a:accent3>
        <a:srgbClr val="F79646"/>
      </a:accent3>
      <a:accent4>
        <a:srgbClr val="FF0000"/>
      </a:accent4>
      <a:accent5>
        <a:srgbClr val="FFC000"/>
      </a:accent5>
      <a:accent6>
        <a:srgbClr val="92D050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ezentace ŘSD 16: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9550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12700">
          <a:miter lim="400000"/>
        </a:ln>
        <a:extLst>
          <a:ext uri="{C572A759-6A51-4108-AA02-DFA0A04FC94B}">
            <ma14:wrappingTextBoxFlag xmlns="" xmlns:m="http://schemas.openxmlformats.org/officeDocument/2006/math" xmlns:a14="http://schemas.microsoft.com/office/drawing/2010/main" xmlns:ma14="http://schemas.microsoft.com/office/mac/drawingml/2011/main" xmlns:p="http://schemas.openxmlformats.org/presentationml/2006/main" xmlns:r="http://schemas.openxmlformats.org/officeDocument/2006/relationships" val="1"/>
          </a:ext>
        </a:extLst>
      </a:spPr>
      <a:bodyPr lIns="45719" rIns="45719">
        <a:spAutoFit/>
      </a:bodyPr>
      <a:lstStyle>
        <a:defPPr algn="ctr">
          <a:defRPr sz="2400" dirty="0">
            <a:solidFill>
              <a:srgbClr val="FFFFFF"/>
            </a:solidFill>
            <a:latin typeface="HelveticaNeueLT Pro 45 Lt"/>
            <a:ea typeface="HelveticaNeueLT Pro 45 Lt"/>
            <a:cs typeface="HelveticaNeueLT Pro 45 Lt"/>
            <a:sym typeface="HelveticaNeueLT Pro 45 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zentace ŘSD 16:9">
  <a:themeElements>
    <a:clrScheme name="Prezentace ŘSD 16: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63E85"/>
      </a:accent1>
      <a:accent2>
        <a:srgbClr val="0093D3"/>
      </a:accent2>
      <a:accent3>
        <a:srgbClr val="F79646"/>
      </a:accent3>
      <a:accent4>
        <a:srgbClr val="FF0000"/>
      </a:accent4>
      <a:accent5>
        <a:srgbClr val="FFC000"/>
      </a:accent5>
      <a:accent6>
        <a:srgbClr val="92D050"/>
      </a:accent6>
      <a:hlink>
        <a:srgbClr val="0000FF"/>
      </a:hlink>
      <a:folHlink>
        <a:srgbClr val="FF00FF"/>
      </a:folHlink>
    </a:clrScheme>
    <a:fontScheme name="Prezentace ŘSD 16:9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zentace ŘSD 16: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9550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9550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4882</TotalTime>
  <Words>1096</Words>
  <Application>Microsoft Office PowerPoint</Application>
  <PresentationFormat>Vlastní</PresentationFormat>
  <Paragraphs>366</Paragraphs>
  <Slides>23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Prezentace ŘSD 16:9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I/42 Brno VMO Bauerova</vt:lpstr>
      <vt:lpstr>I/42 Brno, VMO Žabovřeská I – etapa II</vt:lpstr>
      <vt:lpstr>I/42 Brno, VMO – Tomkovo náměstí</vt:lpstr>
      <vt:lpstr>I/42 Brno, VMO – Rokytova</vt:lpstr>
      <vt:lpstr>I/42 Brno, VMO Vinohrady</vt:lpstr>
      <vt:lpstr>Prezentace aplikace PowerPoint</vt:lpstr>
      <vt:lpstr>Rozšíření D1 na šestipruhové uspořádání</vt:lpstr>
      <vt:lpstr>D1 01191.C Brno centrum - Brno jih</vt:lpstr>
      <vt:lpstr>D1 01191.A MÚK Brno jih</vt:lpstr>
      <vt:lpstr>D1 01313 Připojení BPZ Černovická terasa na D1</vt:lpstr>
      <vt:lpstr>Prezentace aplikace PowerPoint</vt:lpstr>
      <vt:lpstr>Prezentace aplikace PowerPoint</vt:lpstr>
      <vt:lpstr>D52 Pohořelice – VN Nové Mlýny</vt:lpstr>
      <vt:lpstr>D52 Přechod VN Nové Mlýny</vt:lpstr>
      <vt:lpstr>D52 VN Nové Mlýny – st. hranice ČR/Rakousko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Haman</dc:creator>
  <cp:lastModifiedBy>Vyhlídal Tomáš Ing.</cp:lastModifiedBy>
  <cp:revision>83</cp:revision>
  <cp:lastPrinted>2024-11-07T07:52:10Z</cp:lastPrinted>
  <dcterms:modified xsi:type="dcterms:W3CDTF">2024-11-15T06:59:13Z</dcterms:modified>
</cp:coreProperties>
</file>