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  <p:sldMasterId id="2147483648" r:id="rId5"/>
  </p:sldMasterIdLst>
  <p:notesMasterIdLst>
    <p:notesMasterId r:id="rId27"/>
  </p:notesMasterIdLst>
  <p:sldIdLst>
    <p:sldId id="824" r:id="rId6"/>
    <p:sldId id="827" r:id="rId7"/>
    <p:sldId id="861" r:id="rId8"/>
    <p:sldId id="833" r:id="rId9"/>
    <p:sldId id="817" r:id="rId10"/>
    <p:sldId id="759" r:id="rId11"/>
    <p:sldId id="864" r:id="rId12"/>
    <p:sldId id="865" r:id="rId13"/>
    <p:sldId id="866" r:id="rId14"/>
    <p:sldId id="867" r:id="rId15"/>
    <p:sldId id="720" r:id="rId16"/>
    <p:sldId id="870" r:id="rId17"/>
    <p:sldId id="816" r:id="rId18"/>
    <p:sldId id="869" r:id="rId19"/>
    <p:sldId id="605" r:id="rId20"/>
    <p:sldId id="851" r:id="rId21"/>
    <p:sldId id="868" r:id="rId22"/>
    <p:sldId id="848" r:id="rId23"/>
    <p:sldId id="813" r:id="rId24"/>
    <p:sldId id="863" r:id="rId25"/>
    <p:sldId id="258" r:id="rId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59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Petra Chovancová | JIC" initials="PJ" lastIdx="2" clrIdx="6">
    <p:extLst>
      <p:ext uri="{19B8F6BF-5375-455C-9EA6-DF929625EA0E}">
        <p15:presenceInfo xmlns:p15="http://schemas.microsoft.com/office/powerpoint/2012/main" userId="S::chovancova@jic.cz::522dd00b-3ffe-44df-8486-89d7ff4e0c1a" providerId="AD"/>
      </p:ext>
    </p:extLst>
  </p:cmAuthor>
  <p:cmAuthor id="1" name="Michal Veselý | JIC" initials="MV|J" lastIdx="66" clrIdx="0">
    <p:extLst>
      <p:ext uri="{19B8F6BF-5375-455C-9EA6-DF929625EA0E}">
        <p15:presenceInfo xmlns:p15="http://schemas.microsoft.com/office/powerpoint/2012/main" userId="S::vesely@jic.cz::b9a556cb-908c-44fc-8176-d86c22bde997" providerId="AD"/>
      </p:ext>
    </p:extLst>
  </p:cmAuthor>
  <p:cmAuthor id="8" name="Robert Kurečka | JIC" initials="RJ" lastIdx="4" clrIdx="7">
    <p:extLst>
      <p:ext uri="{19B8F6BF-5375-455C-9EA6-DF929625EA0E}">
        <p15:presenceInfo xmlns:p15="http://schemas.microsoft.com/office/powerpoint/2012/main" userId="S::kurecka@jic.cz::e4f17848-c2f1-4ecf-b6f1-d8c0c956bc6b" providerId="AD"/>
      </p:ext>
    </p:extLst>
  </p:cmAuthor>
  <p:cmAuthor id="2" name="Kristina Stejskalová | JIC" initials="KS|J" lastIdx="4" clrIdx="1">
    <p:extLst>
      <p:ext uri="{19B8F6BF-5375-455C-9EA6-DF929625EA0E}">
        <p15:presenceInfo xmlns:p15="http://schemas.microsoft.com/office/powerpoint/2012/main" userId="S::stejskalova@jic.cz::c9267923-43af-4c3b-ba9e-f256344c532d" providerId="AD"/>
      </p:ext>
    </p:extLst>
  </p:cmAuthor>
  <p:cmAuthor id="9" name="Kristýna Hurytová | JIC" initials="KJ" lastIdx="2" clrIdx="8">
    <p:extLst>
      <p:ext uri="{19B8F6BF-5375-455C-9EA6-DF929625EA0E}">
        <p15:presenceInfo xmlns:p15="http://schemas.microsoft.com/office/powerpoint/2012/main" userId="S::hurytova@jic.cz::a2fd0cd2-eac1-449d-a04f-a3517c282fb5" providerId="AD"/>
      </p:ext>
    </p:extLst>
  </p:cmAuthor>
  <p:cmAuthor id="3" name="olbrzymkova" initials="ol" lastIdx="13" clrIdx="2">
    <p:extLst>
      <p:ext uri="{19B8F6BF-5375-455C-9EA6-DF929625EA0E}">
        <p15:presenceInfo xmlns:p15="http://schemas.microsoft.com/office/powerpoint/2012/main" userId="S::olbrzymkova_gmail.com#ext#@jicbrno.onmicrosoft.com::6c47cb48-8025-48fb-955b-20ae7374af07" providerId="AD"/>
      </p:ext>
    </p:extLst>
  </p:cmAuthor>
  <p:cmAuthor id="4" name="Martin Gillár | JIC" initials="MG|J" lastIdx="25" clrIdx="3">
    <p:extLst>
      <p:ext uri="{19B8F6BF-5375-455C-9EA6-DF929625EA0E}">
        <p15:presenceInfo xmlns:p15="http://schemas.microsoft.com/office/powerpoint/2012/main" userId="S::gillar@jic.cz::e8b8625e-faa5-47c2-a2a2-7b8a64dba704" providerId="AD"/>
      </p:ext>
    </p:extLst>
  </p:cmAuthor>
  <p:cmAuthor id="5" name="Halina Jílková | JIC" initials="HJ|J" lastIdx="37" clrIdx="4">
    <p:extLst>
      <p:ext uri="{19B8F6BF-5375-455C-9EA6-DF929625EA0E}">
        <p15:presenceInfo xmlns:p15="http://schemas.microsoft.com/office/powerpoint/2012/main" userId="S::jilkova@jic.cz::4853b55a-69e2-42a4-84a6-1498cdb3e4a2" providerId="AD"/>
      </p:ext>
    </p:extLst>
  </p:cmAuthor>
  <p:cmAuthor id="6" name="Alexandra Bendová | JIC" initials="AJ" lastIdx="4" clrIdx="5">
    <p:extLst>
      <p:ext uri="{19B8F6BF-5375-455C-9EA6-DF929625EA0E}">
        <p15:presenceInfo xmlns:p15="http://schemas.microsoft.com/office/powerpoint/2012/main" userId="S::bendova@jic.cz::79f31400-c2a1-4934-aac7-909af20b2a8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3489"/>
    <a:srgbClr val="FFD800"/>
    <a:srgbClr val="00B383"/>
    <a:srgbClr val="F7CEAF"/>
    <a:srgbClr val="FEAA46"/>
    <a:srgbClr val="4C52FA"/>
    <a:srgbClr val="502882"/>
    <a:srgbClr val="E62728"/>
    <a:srgbClr val="7F7F7F"/>
    <a:srgbClr val="035B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43341" autoAdjust="0"/>
  </p:normalViewPr>
  <p:slideViewPr>
    <p:cSldViewPr snapToGrid="0">
      <p:cViewPr varScale="1">
        <p:scale>
          <a:sx n="44" d="100"/>
          <a:sy n="44" d="100"/>
        </p:scale>
        <p:origin x="3036" y="48"/>
      </p:cViewPr>
      <p:guideLst>
        <p:guide orient="horz" pos="913"/>
        <p:guide pos="59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F5CF05-C92A-5D4F-9C73-457936276AFC}" type="datetimeFigureOut">
              <a:rPr lang="cs-CZ" smtClean="0"/>
              <a:t>10.06.2024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3D4B7-4258-3B43-B501-BCB854D74C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8638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3D4B7-4258-3B43-B501-BCB854D74CCB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8168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3D4B7-4258-3B43-B501-BCB854D74CCB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8921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3D4B7-4258-3B43-B501-BCB854D74CCB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2003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3D4B7-4258-3B43-B501-BCB854D74CCB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44828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3D4B7-4258-3B43-B501-BCB854D74CCB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99406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3D4B7-4258-3B43-B501-BCB854D74CCB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21639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3D4B7-4258-3B43-B501-BCB854D74CCB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34609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3D4B7-4258-3B43-B501-BCB854D74CCB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2144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3D4B7-4258-3B43-B501-BCB854D74CCB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0514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3D4B7-4258-3B43-B501-BCB854D74CCB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4733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3D4B7-4258-3B43-B501-BCB854D74CCB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189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3D4B7-4258-3B43-B501-BCB854D74CCB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7665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3D4B7-4258-3B43-B501-BCB854D74CCB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2036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200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96ECB-BEF8-45D8-9A38-CC46ED4F1BC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5553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3D4B7-4258-3B43-B501-BCB854D74CCB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1034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3D4B7-4258-3B43-B501-BCB854D74CCB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4866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lnSpc>
                <a:spcPct val="150000"/>
              </a:lnSpc>
              <a:buClr>
                <a:srgbClr val="E62728"/>
              </a:buClr>
              <a:buFont typeface="Wingdings" panose="05000000000000000000" pitchFamily="2" charset="2"/>
              <a:buChar char="§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3D4B7-4258-3B43-B501-BCB854D74CCB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6457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2C9C31-C886-A14F-B4C8-27EC287A9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0846" y="408544"/>
            <a:ext cx="878219" cy="27705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26B0CF4-1089-A947-A51F-36A0E7EA18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1AA58-16D3-0640-B001-FE0B17B89573}" type="slidenum">
              <a:rPr lang="en-CZ" smtClean="0"/>
              <a:t>‹#›</a:t>
            </a:fld>
            <a:endParaRPr lang="en-CZ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EE95FF-1C4B-3949-81A7-71EE63BA63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07392" y="0"/>
            <a:ext cx="4484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21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IC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838200" y="4448610"/>
            <a:ext cx="7222299" cy="12382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baseline="0">
                <a:solidFill>
                  <a:srgbClr val="E62728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0"/>
          </p:nvPr>
        </p:nvSpPr>
        <p:spPr>
          <a:xfrm>
            <a:off x="838200" y="5791200"/>
            <a:ext cx="7222298" cy="55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E627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4186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IC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838200" y="4448610"/>
            <a:ext cx="7222299" cy="12382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baseline="0">
                <a:solidFill>
                  <a:srgbClr val="E62728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0"/>
          </p:nvPr>
        </p:nvSpPr>
        <p:spPr>
          <a:xfrm>
            <a:off x="838200" y="5791200"/>
            <a:ext cx="7222298" cy="55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E627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4702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-1">
    <p:bg>
      <p:bgPr>
        <a:solidFill>
          <a:srgbClr val="E627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7">
            <a:extLst>
              <a:ext uri="{FF2B5EF4-FFF2-40B4-BE49-F238E27FC236}">
                <a16:creationId xmlns:a16="http://schemas.microsoft.com/office/drawing/2014/main" id="{492FDF2C-91AF-5F42-AB78-954B73B60D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44238" y="1374470"/>
            <a:ext cx="6919322" cy="2671200"/>
          </a:xfrm>
        </p:spPr>
        <p:txBody>
          <a:bodyPr lIns="0" tIns="125999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0" b="1" i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Název kapitoly</a:t>
            </a:r>
          </a:p>
        </p:txBody>
      </p:sp>
    </p:spTree>
    <p:extLst>
      <p:ext uri="{BB962C8B-B14F-4D97-AF65-F5344CB8AC3E}">
        <p14:creationId xmlns:p14="http://schemas.microsoft.com/office/powerpoint/2010/main" val="3997498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-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7">
            <a:extLst>
              <a:ext uri="{FF2B5EF4-FFF2-40B4-BE49-F238E27FC236}">
                <a16:creationId xmlns:a16="http://schemas.microsoft.com/office/drawing/2014/main" id="{492FDF2C-91AF-5F42-AB78-954B73B60D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27061" y="1459852"/>
            <a:ext cx="7015658" cy="2671200"/>
          </a:xfrm>
        </p:spPr>
        <p:txBody>
          <a:bodyPr lIns="0" tIns="125999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0" b="1" i="0">
                <a:solidFill>
                  <a:srgbClr val="E627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Název kapitoly</a:t>
            </a:r>
          </a:p>
        </p:txBody>
      </p:sp>
    </p:spTree>
    <p:extLst>
      <p:ext uri="{BB962C8B-B14F-4D97-AF65-F5344CB8AC3E}">
        <p14:creationId xmlns:p14="http://schemas.microsoft.com/office/powerpoint/2010/main" val="133158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-picture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5944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íslo snímku"/>
          <p:cNvSpPr txBox="1">
            <a:spLocks noGrp="1"/>
          </p:cNvSpPr>
          <p:nvPr>
            <p:ph type="sldNum" sz="quarter" idx="10"/>
          </p:nvPr>
        </p:nvSpPr>
        <p:spPr>
          <a:ln w="12700">
            <a:miter lim="400000"/>
          </a:ln>
        </p:spPr>
        <p:txBody>
          <a:bodyPr/>
          <a:lstStyle>
            <a:lvl1pPr defTabSz="914400" eaLnBrk="0">
              <a:defRPr/>
            </a:lvl1pPr>
          </a:lstStyle>
          <a:p>
            <a:pPr>
              <a:defRPr/>
            </a:pPr>
            <a:fld id="{EB04DD2D-612B-4E7C-A920-838562E4B79E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3227911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7381" y="620688"/>
            <a:ext cx="9313036" cy="648072"/>
          </a:xfrm>
          <a:prstGeom prst="rect">
            <a:avLst/>
          </a:prstGeom>
        </p:spPr>
        <p:txBody>
          <a:bodyPr/>
          <a:lstStyle>
            <a:lvl1pPr algn="l">
              <a:defRPr sz="4800" b="1" cap="all" baseline="0">
                <a:solidFill>
                  <a:srgbClr val="0086A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27382" y="1484784"/>
            <a:ext cx="4512501" cy="4752528"/>
          </a:xfrm>
          <a:prstGeom prst="rect">
            <a:avLst/>
          </a:prstGeom>
        </p:spPr>
        <p:txBody>
          <a:bodyPr anchor="b"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327915" y="1484784"/>
            <a:ext cx="4512501" cy="4752528"/>
          </a:xfrm>
          <a:prstGeom prst="rect">
            <a:avLst/>
          </a:prstGeom>
        </p:spPr>
        <p:txBody>
          <a:bodyPr anchor="b"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800523" y="3351908"/>
            <a:ext cx="960107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7A0F4E46-C8CD-4EFF-84F8-2D1E985A99A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7045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E6EC53-1502-40F8-BD3C-5CBC7CDDD6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4456E32-AE2A-4A47-8A7D-59AD368867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987413D-0AAC-4D6D-AF57-AA25C1155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D61BC-1BAB-426A-B637-F7BA8DB13B07}" type="datetimeFigureOut">
              <a:rPr lang="cs-CZ" smtClean="0"/>
              <a:t>10.06.2024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5BD1F7F-B279-490A-9DE6-A51D66880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0F8058D-64B4-43C8-8766-C04C731F3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C42D-20DC-4711-BF7D-0CD97F1C15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2700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picture-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obrázku 3">
            <a:extLst>
              <a:ext uri="{FF2B5EF4-FFF2-40B4-BE49-F238E27FC236}">
                <a16:creationId xmlns:a16="http://schemas.microsoft.com/office/drawing/2014/main" id="{7B2564BB-E1AC-5A40-88D6-BD5D432ED02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83435" y="413189"/>
            <a:ext cx="10710000" cy="52054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</p:spTree>
    <p:extLst>
      <p:ext uri="{BB962C8B-B14F-4D97-AF65-F5344CB8AC3E}">
        <p14:creationId xmlns:p14="http://schemas.microsoft.com/office/powerpoint/2010/main" val="2823132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-picture-2">
    <p:bg>
      <p:bgPr>
        <a:solidFill>
          <a:srgbClr val="FAD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328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D9AE606-5B5B-EE48-9D7A-33B610B47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E2C37CB-7757-A146-977F-6AD0FBEBA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DCF8C74-B89C-9341-B334-0AEE84F2ED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B6264-8605-584C-A839-C7C05E164F5D}" type="datetimeFigureOut">
              <a:rPr lang="cs-CZ" smtClean="0"/>
              <a:t>10.06.2024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77E19E2-A6A6-834E-BE52-2576330BFA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1B97CA7-9141-834C-B644-CDBA2CB601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DD7CE-476D-7C41-A2D7-A07FFDF209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2786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63" r:id="rId3"/>
    <p:sldLayoutId id="2147483671" r:id="rId4"/>
    <p:sldLayoutId id="2147483675" r:id="rId5"/>
    <p:sldLayoutId id="2147483682" r:id="rId6"/>
    <p:sldLayoutId id="2147483679" r:id="rId7"/>
    <p:sldLayoutId id="2147483669" r:id="rId8"/>
    <p:sldLayoutId id="2147483672" r:id="rId9"/>
    <p:sldLayoutId id="214748368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Times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Times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imes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imes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imes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28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DE5A01-FDE4-2A4F-9D04-5B06BDCBB0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1375" y="728227"/>
            <a:ext cx="1527175" cy="480534"/>
          </a:xfrm>
          <a:prstGeom prst="rect">
            <a:avLst/>
          </a:prstGeom>
        </p:spPr>
      </p:pic>
      <p:pic>
        <p:nvPicPr>
          <p:cNvPr id="1026" name="Picture 4">
            <a:extLst>
              <a:ext uri="{FF2B5EF4-FFF2-40B4-BE49-F238E27FC236}">
                <a16:creationId xmlns:a16="http://schemas.microsoft.com/office/drawing/2014/main" id="{F0FBACF6-A1C7-9141-8B52-0AF2351BF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0"/>
            <a:ext cx="9009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4DA96E9-3ECD-3040-97AF-0790631AA574}"/>
              </a:ext>
            </a:extLst>
          </p:cNvPr>
          <p:cNvSpPr txBox="1">
            <a:spLocks/>
          </p:cNvSpPr>
          <p:nvPr/>
        </p:nvSpPr>
        <p:spPr>
          <a:xfrm>
            <a:off x="8059738" y="5686425"/>
            <a:ext cx="3294062" cy="44291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50288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en-GB" sz="1600" err="1">
                <a:solidFill>
                  <a:srgbClr val="E62828"/>
                </a:solidFill>
              </a:rPr>
              <a:t>www.jic.cz</a:t>
            </a:r>
            <a:endParaRPr lang="en-CZ" sz="1600">
              <a:solidFill>
                <a:srgbClr val="E62828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rgbClr val="502882"/>
          </a:solidFill>
          <a:latin typeface="Arial Black" panose="020B0604020202020204" pitchFamily="34" charset="0"/>
          <a:ea typeface="Arial Black" panose="020B0604020202020204" pitchFamily="34" charset="0"/>
          <a:cs typeface="Arial Black" panose="020B0604020202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502882"/>
          </a:solidFill>
          <a:latin typeface="Arial Black" panose="020B0604020202020204" pitchFamily="34" charset="0"/>
          <a:ea typeface="Arial Black" panose="020B0604020202020204" pitchFamily="34" charset="0"/>
          <a:cs typeface="Arial Black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502882"/>
          </a:solidFill>
          <a:latin typeface="Arial Black" panose="020B0604020202020204" pitchFamily="34" charset="0"/>
          <a:ea typeface="Arial Black" panose="020B0604020202020204" pitchFamily="34" charset="0"/>
          <a:cs typeface="Arial Black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502882"/>
          </a:solidFill>
          <a:latin typeface="Arial Black" panose="020B0604020202020204" pitchFamily="34" charset="0"/>
          <a:ea typeface="Arial Black" panose="020B0604020202020204" pitchFamily="34" charset="0"/>
          <a:cs typeface="Arial Black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502882"/>
          </a:solidFill>
          <a:latin typeface="Arial Black" panose="020B0604020202020204" pitchFamily="34" charset="0"/>
          <a:ea typeface="Arial Black" panose="020B0604020202020204" pitchFamily="34" charset="0"/>
          <a:cs typeface="Arial Black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502882"/>
          </a:solidFill>
          <a:latin typeface="Arial Black" panose="020B0604020202020204" pitchFamily="34" charset="0"/>
          <a:ea typeface="Arial Black" panose="020B0604020202020204" pitchFamily="34" charset="0"/>
          <a:cs typeface="Arial Black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502882"/>
          </a:solidFill>
          <a:latin typeface="Arial Black" panose="020B0604020202020204" pitchFamily="34" charset="0"/>
          <a:ea typeface="Arial Black" panose="020B0604020202020204" pitchFamily="34" charset="0"/>
          <a:cs typeface="Arial Black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502882"/>
          </a:solidFill>
          <a:latin typeface="Arial Black" panose="020B0604020202020204" pitchFamily="34" charset="0"/>
          <a:ea typeface="Arial Black" panose="020B0604020202020204" pitchFamily="34" charset="0"/>
          <a:cs typeface="Arial Black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502882"/>
          </a:solidFill>
          <a:latin typeface="Arial Black" panose="020B0604020202020204" pitchFamily="34" charset="0"/>
          <a:ea typeface="Arial Black" panose="020B0604020202020204" pitchFamily="34" charset="0"/>
          <a:cs typeface="Arial Black" panose="020B060402020202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11" Type="http://schemas.openxmlformats.org/officeDocument/2006/relationships/image" Target="../media/image64.png"/><Relationship Id="rId5" Type="http://schemas.microsoft.com/office/2007/relationships/hdphoto" Target="../media/hdphoto1.wdp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emf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F79A4A-23AE-2249-B82A-8C6D3FDB9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JIC</a:t>
            </a:r>
            <a:br>
              <a:rPr lang="cs-CZ"/>
            </a:br>
            <a:r>
              <a:rPr lang="cs-CZ" sz="2800" b="0" i="1">
                <a:latin typeface="Arial" panose="020B0604020202020204" pitchFamily="34" charset="0"/>
                <a:cs typeface="Arial" panose="020B0604020202020204" pitchFamily="34" charset="0"/>
              </a:rPr>
              <a:t>podnikání dává smysl</a:t>
            </a:r>
            <a:endParaRPr lang="en-CZ" sz="2800" b="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512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>
            <a:extLst>
              <a:ext uri="{FF2B5EF4-FFF2-40B4-BE49-F238E27FC236}">
                <a16:creationId xmlns:a16="http://schemas.microsoft.com/office/drawing/2014/main" id="{97A1EE17-ED90-D30B-D8C1-8A90DB560058}"/>
              </a:ext>
            </a:extLst>
          </p:cNvPr>
          <p:cNvGrpSpPr/>
          <p:nvPr/>
        </p:nvGrpSpPr>
        <p:grpSpPr>
          <a:xfrm>
            <a:off x="0" y="977366"/>
            <a:ext cx="12192000" cy="5880634"/>
            <a:chOff x="0" y="977366"/>
            <a:chExt cx="12192000" cy="5880634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6EBE696A-0271-A9A3-3457-B482B9B8D5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1437"/>
            <a:stretch/>
          </p:blipFill>
          <p:spPr>
            <a:xfrm>
              <a:off x="0" y="977366"/>
              <a:ext cx="12192000" cy="5880634"/>
            </a:xfrm>
            <a:prstGeom prst="rect">
              <a:avLst/>
            </a:prstGeom>
          </p:spPr>
        </p:pic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29D70358-7B6C-BD8C-116B-9682159F3163}"/>
                </a:ext>
              </a:extLst>
            </p:cNvPr>
            <p:cNvSpPr/>
            <p:nvPr/>
          </p:nvSpPr>
          <p:spPr>
            <a:xfrm>
              <a:off x="118334" y="1656678"/>
              <a:ext cx="6250193" cy="3905026"/>
            </a:xfrm>
            <a:prstGeom prst="rect">
              <a:avLst/>
            </a:prstGeom>
            <a:solidFill>
              <a:srgbClr val="FFD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8" name="TextovéPole 7">
            <a:extLst>
              <a:ext uri="{FF2B5EF4-FFF2-40B4-BE49-F238E27FC236}">
                <a16:creationId xmlns:a16="http://schemas.microsoft.com/office/drawing/2014/main" id="{B3E779C7-C165-CA72-85C4-ABA7EE19EEC1}"/>
              </a:ext>
            </a:extLst>
          </p:cNvPr>
          <p:cNvSpPr txBox="1"/>
          <p:nvPr/>
        </p:nvSpPr>
        <p:spPr>
          <a:xfrm>
            <a:off x="660974" y="2009165"/>
            <a:ext cx="6381090" cy="60016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b="1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Provázení </a:t>
            </a:r>
            <a:r>
              <a:rPr lang="cs-CZ" sz="2400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začátky podnikání</a:t>
            </a:r>
          </a:p>
          <a:p>
            <a:endParaRPr lang="cs-CZ" sz="2400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Příprava na </a:t>
            </a:r>
            <a:r>
              <a:rPr lang="cs-CZ" sz="2400" b="1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jednání s investorem</a:t>
            </a:r>
          </a:p>
          <a:p>
            <a:endParaRPr lang="cs-CZ" sz="2400" b="1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Mentoři</a:t>
            </a:r>
            <a:r>
              <a:rPr lang="cs-CZ" sz="2400" b="1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reálnou </a:t>
            </a:r>
            <a:r>
              <a:rPr lang="cs-CZ" sz="2400" b="1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zkušeností z businessu</a:t>
            </a:r>
          </a:p>
          <a:p>
            <a:endParaRPr lang="cs-CZ" sz="2400" b="1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b="1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Výběrový den každý měsíc</a:t>
            </a:r>
          </a:p>
          <a:p>
            <a:endParaRPr lang="cs-CZ" sz="2400" b="1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b="1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fáze </a:t>
            </a:r>
            <a:r>
              <a:rPr lang="cs-CZ" sz="2400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 měsíců + 1-2 roky)</a:t>
            </a:r>
          </a:p>
          <a:p>
            <a:endParaRPr lang="cs-CZ" sz="2400" dirty="0">
              <a:solidFill>
                <a:srgbClr val="502882"/>
              </a:solidFill>
              <a:latin typeface="Arial"/>
              <a:cs typeface="Arial"/>
            </a:endParaRPr>
          </a:p>
          <a:p>
            <a:endParaRPr lang="cs-CZ" sz="2400" dirty="0">
              <a:solidFill>
                <a:srgbClr val="502882"/>
              </a:solidFill>
              <a:latin typeface="Arial"/>
              <a:cs typeface="Arial"/>
            </a:endParaRPr>
          </a:p>
          <a:p>
            <a:endParaRPr lang="cs-CZ" sz="2400" i="1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i="1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D2C4E67-48F9-971E-322A-A6596C872253}"/>
              </a:ext>
            </a:extLst>
          </p:cNvPr>
          <p:cNvSpPr txBox="1"/>
          <p:nvPr/>
        </p:nvSpPr>
        <p:spPr>
          <a:xfrm>
            <a:off x="5137332" y="268378"/>
            <a:ext cx="677874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500">
                <a:solidFill>
                  <a:srgbClr val="4545F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cs-CZ" sz="1800" b="1" dirty="0" err="1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JICbooster</a:t>
            </a:r>
            <a:endParaRPr lang="cs-CZ" sz="1800" b="1" dirty="0">
              <a:solidFill>
                <a:srgbClr val="502882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098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871A3D62-1552-502D-F04C-3FD4C6D7BC30}"/>
              </a:ext>
            </a:extLst>
          </p:cNvPr>
          <p:cNvGrpSpPr/>
          <p:nvPr/>
        </p:nvGrpSpPr>
        <p:grpSpPr>
          <a:xfrm>
            <a:off x="0" y="786468"/>
            <a:ext cx="7706165" cy="5144588"/>
            <a:chOff x="0" y="1588679"/>
            <a:chExt cx="7706165" cy="51445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26" name="Picture 2" descr="Plastic guys ♻">
              <a:extLst>
                <a:ext uri="{FF2B5EF4-FFF2-40B4-BE49-F238E27FC236}">
                  <a16:creationId xmlns:a16="http://schemas.microsoft.com/office/drawing/2014/main" id="{F093262C-0062-BFD1-91AB-4CE7EFC42E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8679"/>
              <a:ext cx="7706165" cy="5144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O nás - Plastic guys">
              <a:extLst>
                <a:ext uri="{FF2B5EF4-FFF2-40B4-BE49-F238E27FC236}">
                  <a16:creationId xmlns:a16="http://schemas.microsoft.com/office/drawing/2014/main" id="{8FF6FF68-8875-A54A-5018-681541CF16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989165"/>
              <a:ext cx="3596491" cy="744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Aiviro - Máme pro vás roboty na rutinní práci na počítači.">
            <a:extLst>
              <a:ext uri="{FF2B5EF4-FFF2-40B4-BE49-F238E27FC236}">
                <a16:creationId xmlns:a16="http://schemas.microsoft.com/office/drawing/2014/main" id="{A15D8A35-6942-DB82-0229-0EC9AAAB0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2152"/>
          <a:stretch/>
        </p:blipFill>
        <p:spPr bwMode="auto">
          <a:xfrm>
            <a:off x="759092" y="965093"/>
            <a:ext cx="7777017" cy="51445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E783B24-52A7-F464-743C-3B5014DBC3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342"/>
          <a:stretch/>
        </p:blipFill>
        <p:spPr>
          <a:xfrm>
            <a:off x="1515502" y="1254270"/>
            <a:ext cx="8718835" cy="51064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4DE6492-F2E2-14DA-BB4C-2C91642628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7001" y="1576087"/>
            <a:ext cx="8395111" cy="5073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EF48408-C5DE-AA37-3BC9-368E783F9A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4336" y="1913696"/>
            <a:ext cx="9467664" cy="49443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B55004B-90A1-36F4-DD03-27D49A51FC63}"/>
              </a:ext>
            </a:extLst>
          </p:cNvPr>
          <p:cNvSpPr txBox="1"/>
          <p:nvPr/>
        </p:nvSpPr>
        <p:spPr>
          <a:xfrm>
            <a:off x="5137332" y="268378"/>
            <a:ext cx="677874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500">
                <a:solidFill>
                  <a:srgbClr val="4545F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cs-CZ" sz="1800" b="1" dirty="0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Startupy v </a:t>
            </a:r>
            <a:r>
              <a:rPr lang="cs-CZ" sz="1800" b="1" dirty="0" err="1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JICboosteru</a:t>
            </a:r>
            <a:endParaRPr lang="cs-CZ" sz="1800" b="1" dirty="0">
              <a:solidFill>
                <a:srgbClr val="502882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76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5D2C4E67-48F9-971E-322A-A6596C872253}"/>
              </a:ext>
            </a:extLst>
          </p:cNvPr>
          <p:cNvSpPr txBox="1"/>
          <p:nvPr/>
        </p:nvSpPr>
        <p:spPr>
          <a:xfrm>
            <a:off x="5137332" y="268378"/>
            <a:ext cx="677874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500">
                <a:solidFill>
                  <a:srgbClr val="4545F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cs-CZ" sz="1800" b="1" dirty="0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Podpora startupů v oblasti vývoje her 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8440CD3-FDE4-A794-459E-80FD5E8836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3" r="3833"/>
          <a:stretch/>
        </p:blipFill>
        <p:spPr>
          <a:xfrm>
            <a:off x="1" y="1005671"/>
            <a:ext cx="12192000" cy="58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74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384DD4F-1AA7-8560-A154-C64F8FF5E289}"/>
              </a:ext>
            </a:extLst>
          </p:cNvPr>
          <p:cNvSpPr txBox="1"/>
          <p:nvPr/>
        </p:nvSpPr>
        <p:spPr>
          <a:xfrm>
            <a:off x="5273810" y="275641"/>
            <a:ext cx="677874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500">
                <a:solidFill>
                  <a:srgbClr val="4545F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cs-CZ" sz="1800" b="1" dirty="0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Podpora </a:t>
            </a:r>
            <a:r>
              <a:rPr lang="cs-CZ" sz="1800" b="1" dirty="0" err="1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scaleupů</a:t>
            </a:r>
            <a:endParaRPr lang="cs-CZ" sz="1800" b="1" dirty="0">
              <a:solidFill>
                <a:srgbClr val="502882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5122" name="Picture 2" descr="Obsah obrázku osoba, muž, stojící&#10;&#10;Popis byl vytvořen automaticky">
            <a:extLst>
              <a:ext uri="{FF2B5EF4-FFF2-40B4-BE49-F238E27FC236}">
                <a16:creationId xmlns:a16="http://schemas.microsoft.com/office/drawing/2014/main" id="{DF8A8363-5B37-8F0C-B5A9-3B0DDC8CF2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47"/>
          <a:stretch/>
        </p:blipFill>
        <p:spPr bwMode="auto">
          <a:xfrm>
            <a:off x="7620000" y="935916"/>
            <a:ext cx="4572000" cy="592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18A90F4-563A-5E95-7CA4-7B115880E01B}"/>
              </a:ext>
            </a:extLst>
          </p:cNvPr>
          <p:cNvSpPr txBox="1"/>
          <p:nvPr/>
        </p:nvSpPr>
        <p:spPr>
          <a:xfrm>
            <a:off x="947738" y="1449388"/>
            <a:ext cx="6381090" cy="71096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b="1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Konzultace </a:t>
            </a:r>
            <a:r>
              <a:rPr lang="cs-CZ" sz="2400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experty</a:t>
            </a:r>
          </a:p>
          <a:p>
            <a:endParaRPr lang="cs-CZ" sz="2400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b="1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Intenzivní podpora </a:t>
            </a:r>
            <a:r>
              <a:rPr lang="cs-CZ" sz="2400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průvodcem</a:t>
            </a:r>
          </a:p>
          <a:p>
            <a:endParaRPr lang="cs-CZ" sz="2400" b="1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b="1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Pomoc s financováním </a:t>
            </a:r>
            <a:r>
              <a:rPr lang="cs-CZ" sz="2400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růstu a mezinárodní expanze</a:t>
            </a:r>
          </a:p>
          <a:p>
            <a:endParaRPr lang="cs-CZ" sz="2400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b="1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Propojení s korporacemi</a:t>
            </a:r>
          </a:p>
          <a:p>
            <a:endParaRPr lang="cs-CZ" sz="2400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b="1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Networking </a:t>
            </a:r>
            <a:r>
              <a:rPr lang="cs-CZ" sz="2400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komunita JIC+ (přes 450 firem)</a:t>
            </a:r>
          </a:p>
          <a:p>
            <a:endParaRPr lang="cs-CZ" sz="2400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b="1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Pronájem prostor </a:t>
            </a:r>
            <a:r>
              <a:rPr lang="cs-CZ" sz="2400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(kanceláře, laboratoře)</a:t>
            </a:r>
          </a:p>
          <a:p>
            <a:endParaRPr lang="cs-CZ" sz="2400" dirty="0">
              <a:solidFill>
                <a:srgbClr val="502882"/>
              </a:solidFill>
              <a:latin typeface="Arial"/>
              <a:cs typeface="Arial"/>
            </a:endParaRPr>
          </a:p>
          <a:p>
            <a:endParaRPr lang="cs-CZ" sz="2400" dirty="0">
              <a:solidFill>
                <a:srgbClr val="502882"/>
              </a:solidFill>
              <a:latin typeface="Arial"/>
              <a:cs typeface="Arial"/>
            </a:endParaRPr>
          </a:p>
          <a:p>
            <a:endParaRPr lang="cs-CZ" sz="2400" i="1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i="1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729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Localazy as the Best Tool for Translation Automation">
            <a:extLst>
              <a:ext uri="{FF2B5EF4-FFF2-40B4-BE49-F238E27FC236}">
                <a16:creationId xmlns:a16="http://schemas.microsoft.com/office/drawing/2014/main" id="{19DC1CB3-66C0-A83E-EAC8-6DCE842004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6DB8A8D-58C1-B4ED-D846-860225DB7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3739"/>
            <a:ext cx="10795379" cy="4745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2EA4623-030D-45D2-15B6-1E8299324A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081" y="1208540"/>
            <a:ext cx="9435152" cy="49573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E6BDA70-79B8-C849-B5AD-49B466B34D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50"/>
          <a:stretch/>
        </p:blipFill>
        <p:spPr>
          <a:xfrm>
            <a:off x="823414" y="1513341"/>
            <a:ext cx="9758150" cy="49573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8573A325-C323-C989-CC9B-BDC9B84E3D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001" y="1870707"/>
            <a:ext cx="10222710" cy="49872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039A7473-AE6B-52ED-A525-48F01EBE25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5120" y="1852699"/>
            <a:ext cx="9216880" cy="50053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A618CDD-6ABB-7B92-CFFF-58989E63183A}"/>
              </a:ext>
            </a:extLst>
          </p:cNvPr>
          <p:cNvSpPr txBox="1"/>
          <p:nvPr/>
        </p:nvSpPr>
        <p:spPr>
          <a:xfrm>
            <a:off x="4988584" y="256397"/>
            <a:ext cx="677874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500">
                <a:solidFill>
                  <a:srgbClr val="4545F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cs-CZ" sz="1800" b="1" dirty="0" err="1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Scaleupy</a:t>
            </a:r>
            <a:r>
              <a:rPr lang="cs-CZ" sz="1800" b="1" dirty="0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v intenzivní podpoře</a:t>
            </a:r>
          </a:p>
        </p:txBody>
      </p:sp>
    </p:spTree>
    <p:extLst>
      <p:ext uri="{BB962C8B-B14F-4D97-AF65-F5344CB8AC3E}">
        <p14:creationId xmlns:p14="http://schemas.microsoft.com/office/powerpoint/2010/main" val="246248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>
            <a:extLst>
              <a:ext uri="{FF2B5EF4-FFF2-40B4-BE49-F238E27FC236}">
                <a16:creationId xmlns:a16="http://schemas.microsoft.com/office/drawing/2014/main" id="{288E36C8-D804-4D06-F6FE-F9D9776940AD}"/>
              </a:ext>
            </a:extLst>
          </p:cNvPr>
          <p:cNvGrpSpPr/>
          <p:nvPr/>
        </p:nvGrpSpPr>
        <p:grpSpPr>
          <a:xfrm>
            <a:off x="1221696" y="976413"/>
            <a:ext cx="10001528" cy="5691092"/>
            <a:chOff x="947737" y="1102873"/>
            <a:chExt cx="10001528" cy="5691092"/>
          </a:xfrm>
        </p:grpSpPr>
        <p:pic>
          <p:nvPicPr>
            <p:cNvPr id="7170" name="Picture 2" descr="Kreativní hub KUMST | Openhouse Brno">
              <a:extLst>
                <a:ext uri="{FF2B5EF4-FFF2-40B4-BE49-F238E27FC236}">
                  <a16:creationId xmlns:a16="http://schemas.microsoft.com/office/drawing/2014/main" id="{CF65D62B-FC2F-EC1A-5917-6901BF3DAE33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4"/>
            <a:stretch/>
          </p:blipFill>
          <p:spPr bwMode="auto">
            <a:xfrm>
              <a:off x="947738" y="1102874"/>
              <a:ext cx="4788000" cy="2808000"/>
            </a:xfrm>
            <a:prstGeom prst="rect">
              <a:avLst/>
            </a:prstGeom>
            <a:noFill/>
            <a:ln>
              <a:solidFill>
                <a:srgbClr val="5A3489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ovéPole 1">
              <a:extLst>
                <a:ext uri="{FF2B5EF4-FFF2-40B4-BE49-F238E27FC236}">
                  <a16:creationId xmlns:a16="http://schemas.microsoft.com/office/drawing/2014/main" id="{4341CE24-B1B6-73A7-FA45-AEDCB249B701}"/>
                </a:ext>
              </a:extLst>
            </p:cNvPr>
            <p:cNvSpPr txBox="1"/>
            <p:nvPr/>
          </p:nvSpPr>
          <p:spPr>
            <a:xfrm>
              <a:off x="4047044" y="1163513"/>
              <a:ext cx="1685077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b="1" dirty="0"/>
                <a:t>KUMST</a:t>
              </a:r>
            </a:p>
            <a:p>
              <a:r>
                <a:rPr lang="cs-CZ" dirty="0"/>
                <a:t>Údolní 495/19 </a:t>
              </a:r>
            </a:p>
          </p:txBody>
        </p:sp>
        <p:pic>
          <p:nvPicPr>
            <p:cNvPr id="7172" name="Picture 4" descr="Hledám prostory">
              <a:extLst>
                <a:ext uri="{FF2B5EF4-FFF2-40B4-BE49-F238E27FC236}">
                  <a16:creationId xmlns:a16="http://schemas.microsoft.com/office/drawing/2014/main" id="{9C36F17A-68DA-6210-A93A-5F5036E89E51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20" r="6719" b="25073"/>
            <a:stretch/>
          </p:blipFill>
          <p:spPr bwMode="auto">
            <a:xfrm>
              <a:off x="6161265" y="1102873"/>
              <a:ext cx="4788000" cy="2808000"/>
            </a:xfrm>
            <a:prstGeom prst="rect">
              <a:avLst/>
            </a:prstGeom>
            <a:noFill/>
            <a:ln>
              <a:solidFill>
                <a:srgbClr val="5A3489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ovéPole 2">
              <a:extLst>
                <a:ext uri="{FF2B5EF4-FFF2-40B4-BE49-F238E27FC236}">
                  <a16:creationId xmlns:a16="http://schemas.microsoft.com/office/drawing/2014/main" id="{FCE45F26-2FAE-2702-8D4D-326B55B933A7}"/>
                </a:ext>
              </a:extLst>
            </p:cNvPr>
            <p:cNvSpPr txBox="1"/>
            <p:nvPr/>
          </p:nvSpPr>
          <p:spPr>
            <a:xfrm>
              <a:off x="6440154" y="1165606"/>
              <a:ext cx="1723549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b="1" dirty="0"/>
                <a:t>INMEC</a:t>
              </a:r>
            </a:p>
            <a:p>
              <a:r>
                <a:rPr lang="cs-CZ" dirty="0"/>
                <a:t>Purkyňova 127</a:t>
              </a:r>
            </a:p>
          </p:txBody>
        </p:sp>
        <p:pic>
          <p:nvPicPr>
            <p:cNvPr id="7174" name="Picture 6" descr="INBIT – Biotechnologický inkubátor; Brno, Česká republika | BLOCK a. s.">
              <a:extLst>
                <a:ext uri="{FF2B5EF4-FFF2-40B4-BE49-F238E27FC236}">
                  <a16:creationId xmlns:a16="http://schemas.microsoft.com/office/drawing/2014/main" id="{1B3FCECD-14F2-FCEB-4C4F-DAF71D7CEFA5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9" r="6782" b="19327"/>
            <a:stretch/>
          </p:blipFill>
          <p:spPr bwMode="auto">
            <a:xfrm>
              <a:off x="947737" y="3983455"/>
              <a:ext cx="4788000" cy="2808000"/>
            </a:xfrm>
            <a:prstGeom prst="rect">
              <a:avLst/>
            </a:prstGeom>
            <a:noFill/>
            <a:ln>
              <a:solidFill>
                <a:srgbClr val="5A3489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ovéPole 3">
              <a:extLst>
                <a:ext uri="{FF2B5EF4-FFF2-40B4-BE49-F238E27FC236}">
                  <a16:creationId xmlns:a16="http://schemas.microsoft.com/office/drawing/2014/main" id="{28F6FBC0-DDBC-7959-0697-2C7196D9B12C}"/>
                </a:ext>
              </a:extLst>
            </p:cNvPr>
            <p:cNvSpPr txBox="1"/>
            <p:nvPr/>
          </p:nvSpPr>
          <p:spPr>
            <a:xfrm>
              <a:off x="4123988" y="4048071"/>
              <a:ext cx="1531188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b="1" dirty="0">
                  <a:solidFill>
                    <a:schemeClr val="bg1"/>
                  </a:solidFill>
                </a:rPr>
                <a:t>INBIT</a:t>
              </a:r>
            </a:p>
            <a:p>
              <a:r>
                <a:rPr lang="cs-CZ" dirty="0">
                  <a:solidFill>
                    <a:schemeClr val="bg1"/>
                  </a:solidFill>
                </a:rPr>
                <a:t>Kamenice 34</a:t>
              </a:r>
            </a:p>
          </p:txBody>
        </p:sp>
        <p:pic>
          <p:nvPicPr>
            <p:cNvPr id="7176" name="Picture 8" descr="Brněnské Palo Alto praská ve švech. Obrat inovačních firem už zde přesáhl  miliardu korun | Hospodářské noviny (HN.cz)">
              <a:extLst>
                <a:ext uri="{FF2B5EF4-FFF2-40B4-BE49-F238E27FC236}">
                  <a16:creationId xmlns:a16="http://schemas.microsoft.com/office/drawing/2014/main" id="{09AB3257-42E4-B23C-CEA4-1CECE69A4B9D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84" t="9839" r="1401" b="26533"/>
            <a:stretch/>
          </p:blipFill>
          <p:spPr bwMode="auto">
            <a:xfrm>
              <a:off x="6161265" y="3985965"/>
              <a:ext cx="4788000" cy="2808000"/>
            </a:xfrm>
            <a:prstGeom prst="rect">
              <a:avLst/>
            </a:prstGeom>
            <a:noFill/>
            <a:ln>
              <a:solidFill>
                <a:srgbClr val="5A3489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190495BB-B2F1-884F-A031-BDA91444BA62}"/>
                </a:ext>
              </a:extLst>
            </p:cNvPr>
            <p:cNvSpPr txBox="1"/>
            <p:nvPr/>
          </p:nvSpPr>
          <p:spPr>
            <a:xfrm>
              <a:off x="6440154" y="4048071"/>
              <a:ext cx="1454309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b="1" dirty="0"/>
                <a:t>INTECH</a:t>
              </a:r>
            </a:p>
            <a:p>
              <a:r>
                <a:rPr lang="cs-CZ" dirty="0"/>
                <a:t>U Vodárny 2</a:t>
              </a:r>
            </a:p>
          </p:txBody>
        </p:sp>
      </p:grp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B0F3E78-5B7C-8C45-9882-CC3B60BB40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8418339"/>
              </p:ext>
            </p:extLst>
          </p:nvPr>
        </p:nvGraphicFramePr>
        <p:xfrm>
          <a:off x="2648344" y="8389242"/>
          <a:ext cx="10646429" cy="50381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07073">
                  <a:extLst>
                    <a:ext uri="{9D8B030D-6E8A-4147-A177-3AD203B41FA5}">
                      <a16:colId xmlns:a16="http://schemas.microsoft.com/office/drawing/2014/main" val="1849153454"/>
                    </a:ext>
                  </a:extLst>
                </a:gridCol>
                <a:gridCol w="2681831">
                  <a:extLst>
                    <a:ext uri="{9D8B030D-6E8A-4147-A177-3AD203B41FA5}">
                      <a16:colId xmlns:a16="http://schemas.microsoft.com/office/drawing/2014/main" val="1400413823"/>
                    </a:ext>
                  </a:extLst>
                </a:gridCol>
                <a:gridCol w="2638872">
                  <a:extLst>
                    <a:ext uri="{9D8B030D-6E8A-4147-A177-3AD203B41FA5}">
                      <a16:colId xmlns:a16="http://schemas.microsoft.com/office/drawing/2014/main" val="870280435"/>
                    </a:ext>
                  </a:extLst>
                </a:gridCol>
                <a:gridCol w="2718653">
                  <a:extLst>
                    <a:ext uri="{9D8B030D-6E8A-4147-A177-3AD203B41FA5}">
                      <a16:colId xmlns:a16="http://schemas.microsoft.com/office/drawing/2014/main" val="2825768372"/>
                    </a:ext>
                  </a:extLst>
                </a:gridCol>
              </a:tblGrid>
              <a:tr h="3209728">
                <a:tc>
                  <a:txBody>
                    <a:bodyPr/>
                    <a:lstStyle/>
                    <a:p>
                      <a:r>
                        <a:rPr lang="en-CZ" sz="1200" b="0" i="0" dirty="0">
                          <a:noFill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ntů</a:t>
                      </a:r>
                      <a:endParaRPr lang="en-CZ" sz="1200" b="1" i="0" dirty="0">
                        <a:noFill/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216000" marT="180000" anchor="ctr">
                    <a:lnL w="12700" cap="flat" cmpd="sng" algn="ctr">
                      <a:solidFill>
                        <a:srgbClr val="5028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28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28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28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8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CZ" sz="1200" b="1" i="0" dirty="0">
                        <a:noFill/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216000" marT="180000" anchor="ctr">
                    <a:lnL w="12700" cap="flat" cmpd="sng" algn="ctr">
                      <a:solidFill>
                        <a:srgbClr val="5028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28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28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28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9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CZ" sz="1200" b="1" i="0" dirty="0">
                        <a:noFill/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216000" marT="180000" anchor="ctr">
                    <a:lnL w="12700" cap="flat" cmpd="sng" algn="ctr">
                      <a:solidFill>
                        <a:srgbClr val="5028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28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28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28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10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CZ" sz="1200" b="1" i="0" dirty="0">
                          <a:noFill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vv</a:t>
                      </a:r>
                    </a:p>
                  </a:txBody>
                  <a:tcPr marL="216000" marT="180000" anchor="ctr">
                    <a:lnL w="12700" cap="flat" cmpd="sng" algn="ctr">
                      <a:solidFill>
                        <a:srgbClr val="5028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28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28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28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11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941214624"/>
                  </a:ext>
                </a:extLst>
              </a:tr>
              <a:tr h="1828382">
                <a:tc>
                  <a:txBody>
                    <a:bodyPr/>
                    <a:lstStyle/>
                    <a:p>
                      <a:endParaRPr lang="en-GB" sz="1200" b="1" i="0" dirty="0">
                        <a:solidFill>
                          <a:srgbClr val="502882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  <a:p>
                      <a:r>
                        <a:rPr lang="en-GB" sz="1200" b="1" i="0" dirty="0">
                          <a:solidFill>
                            <a:srgbClr val="502882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KUMST</a:t>
                      </a:r>
                    </a:p>
                    <a:p>
                      <a:endParaRPr lang="en-GB" sz="1200" b="1" i="0" dirty="0">
                        <a:solidFill>
                          <a:srgbClr val="502882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  <a:p>
                      <a:endParaRPr lang="en-GB" sz="1200" b="1" i="0" dirty="0">
                        <a:solidFill>
                          <a:srgbClr val="502882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  <a:p>
                      <a:r>
                        <a:rPr lang="en-GB" sz="1000" b="0" i="0" dirty="0" err="1">
                          <a:solidFill>
                            <a:srgbClr val="50288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Údolní</a:t>
                      </a:r>
                      <a:r>
                        <a:rPr lang="en-GB" sz="1000" b="0" i="0" dirty="0">
                          <a:solidFill>
                            <a:srgbClr val="50288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495/19</a:t>
                      </a:r>
                    </a:p>
                    <a:p>
                      <a:r>
                        <a:rPr lang="en-GB" sz="1000" b="0" i="0" dirty="0">
                          <a:solidFill>
                            <a:srgbClr val="50288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Brno-</a:t>
                      </a:r>
                      <a:r>
                        <a:rPr lang="en-GB" sz="1000" b="0" i="0" dirty="0" err="1">
                          <a:solidFill>
                            <a:srgbClr val="50288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střed</a:t>
                      </a:r>
                      <a:endParaRPr lang="en-GB" sz="1000" b="0" i="0" dirty="0">
                        <a:solidFill>
                          <a:srgbClr val="50288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GB" sz="1000" b="0" i="0" dirty="0">
                          <a:solidFill>
                            <a:srgbClr val="50288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602 00</a:t>
                      </a:r>
                    </a:p>
                  </a:txBody>
                  <a:tcPr marL="216000" marT="180000">
                    <a:lnL w="12700" cap="flat" cmpd="sng" algn="ctr">
                      <a:solidFill>
                        <a:srgbClr val="5028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28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28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28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2882"/>
                        </a:solidFill>
                        <a:effectLst/>
                        <a:uLnTx/>
                        <a:uFillTx/>
                        <a:latin typeface="Arial Black" panose="020B0604020202020204" pitchFamily="34" charset="0"/>
                        <a:ea typeface="+mn-ea"/>
                        <a:cs typeface="Arial Black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02882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JIC INBIT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2882"/>
                        </a:solidFill>
                        <a:effectLst/>
                        <a:uLnTx/>
                        <a:uFillTx/>
                        <a:latin typeface="Arial Black" panose="020B0604020202020204" pitchFamily="34" charset="0"/>
                        <a:ea typeface="+mn-ea"/>
                        <a:cs typeface="Arial Black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2882"/>
                        </a:solidFill>
                        <a:effectLst/>
                        <a:uLnTx/>
                        <a:uFillTx/>
                        <a:latin typeface="Arial Black" panose="020B0604020202020204" pitchFamily="34" charset="0"/>
                        <a:ea typeface="+mn-ea"/>
                        <a:cs typeface="Arial Black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50288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Kamenice</a:t>
                      </a: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0288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34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0288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Brno-</a:t>
                      </a:r>
                      <a:r>
                        <a:rPr kumimoji="0" lang="en-GB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50288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Bohunice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288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0288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625 00 </a:t>
                      </a:r>
                    </a:p>
                  </a:txBody>
                  <a:tcPr marL="216000" marT="180000">
                    <a:lnL w="12700" cap="flat" cmpd="sng" algn="ctr">
                      <a:solidFill>
                        <a:srgbClr val="5028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28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28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28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2882"/>
                        </a:solidFill>
                        <a:effectLst/>
                        <a:uLnTx/>
                        <a:uFillTx/>
                        <a:latin typeface="Arial Black" panose="020B0604020202020204" pitchFamily="34" charset="0"/>
                        <a:ea typeface="+mn-ea"/>
                        <a:cs typeface="Arial Black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02882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JIC INMEC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2882"/>
                        </a:solidFill>
                        <a:effectLst/>
                        <a:uLnTx/>
                        <a:uFillTx/>
                        <a:latin typeface="Arial Black" panose="020B0604020202020204" pitchFamily="34" charset="0"/>
                        <a:ea typeface="+mn-ea"/>
                        <a:cs typeface="Arial Black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2882"/>
                        </a:solidFill>
                        <a:effectLst/>
                        <a:uLnTx/>
                        <a:uFillTx/>
                        <a:latin typeface="Arial Black" panose="020B0604020202020204" pitchFamily="34" charset="0"/>
                        <a:ea typeface="+mn-ea"/>
                        <a:cs typeface="Arial Black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50288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Purkyňova</a:t>
                      </a: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0288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127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0288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Brno-</a:t>
                      </a:r>
                      <a:r>
                        <a:rPr kumimoji="0" lang="en-GB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50288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Medlánky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288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0288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612 00</a:t>
                      </a:r>
                    </a:p>
                  </a:txBody>
                  <a:tcPr marL="216000" marT="180000">
                    <a:lnL w="12700" cap="flat" cmpd="sng" algn="ctr">
                      <a:solidFill>
                        <a:srgbClr val="5028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28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28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28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2882"/>
                        </a:solidFill>
                        <a:effectLst/>
                        <a:uLnTx/>
                        <a:uFillTx/>
                        <a:latin typeface="Arial Black" panose="020B0604020202020204" pitchFamily="34" charset="0"/>
                        <a:ea typeface="+mn-ea"/>
                        <a:cs typeface="Arial Black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02882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JIC INTECH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2882"/>
                        </a:solidFill>
                        <a:effectLst/>
                        <a:uLnTx/>
                        <a:uFillTx/>
                        <a:latin typeface="Arial Black" panose="020B0604020202020204" pitchFamily="34" charset="0"/>
                        <a:ea typeface="+mn-ea"/>
                        <a:cs typeface="Arial Black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2882"/>
                        </a:solidFill>
                        <a:effectLst/>
                        <a:uLnTx/>
                        <a:uFillTx/>
                        <a:latin typeface="Arial Black" panose="020B0604020202020204" pitchFamily="34" charset="0"/>
                        <a:ea typeface="+mn-ea"/>
                        <a:cs typeface="Arial Black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0288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 </a:t>
                      </a:r>
                      <a:r>
                        <a:rPr kumimoji="0" lang="en-GB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50288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Vodárny</a:t>
                      </a: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0288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0288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Brno-</a:t>
                      </a:r>
                      <a:r>
                        <a:rPr kumimoji="0" lang="en-GB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50288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Žabovřesky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288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0288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616 00 </a:t>
                      </a:r>
                    </a:p>
                  </a:txBody>
                  <a:tcPr marL="216000" marT="180000">
                    <a:lnL w="12700" cap="flat" cmpd="sng" algn="ctr">
                      <a:solidFill>
                        <a:srgbClr val="5028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28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28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28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82496"/>
                  </a:ext>
                </a:extLst>
              </a:tr>
            </a:tbl>
          </a:graphicData>
        </a:graphic>
      </p:graphicFrame>
      <p:sp>
        <p:nvSpPr>
          <p:cNvPr id="12" name="TextovéPole 1">
            <a:extLst>
              <a:ext uri="{FF2B5EF4-FFF2-40B4-BE49-F238E27FC236}">
                <a16:creationId xmlns:a16="http://schemas.microsoft.com/office/drawing/2014/main" id="{1EE0672C-830B-954A-B036-DC0D171BC7C9}"/>
              </a:ext>
            </a:extLst>
          </p:cNvPr>
          <p:cNvSpPr txBox="1"/>
          <p:nvPr/>
        </p:nvSpPr>
        <p:spPr>
          <a:xfrm>
            <a:off x="5732121" y="316269"/>
            <a:ext cx="583275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500">
                <a:solidFill>
                  <a:srgbClr val="4545F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cs-CZ" sz="1800" dirty="0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Zázemí klientů JIC</a:t>
            </a:r>
          </a:p>
        </p:txBody>
      </p:sp>
    </p:spTree>
    <p:extLst>
      <p:ext uri="{BB962C8B-B14F-4D97-AF65-F5344CB8AC3E}">
        <p14:creationId xmlns:p14="http://schemas.microsoft.com/office/powerpoint/2010/main" val="206263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EE83DC68-D777-695E-27AF-444DD0BC0820}"/>
              </a:ext>
            </a:extLst>
          </p:cNvPr>
          <p:cNvSpPr txBox="1"/>
          <p:nvPr/>
        </p:nvSpPr>
        <p:spPr>
          <a:xfrm>
            <a:off x="947737" y="1449388"/>
            <a:ext cx="6669985" cy="49244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00"/>
              </a:spcBef>
            </a:pPr>
            <a:r>
              <a:rPr lang="cs-CZ" sz="2400" b="1" dirty="0" err="1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Prototypuj</a:t>
            </a:r>
            <a:r>
              <a:rPr lang="cs-CZ" sz="2400" b="1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ověřuj </a:t>
            </a:r>
          </a:p>
          <a:p>
            <a:pPr>
              <a:spcBef>
                <a:spcPts val="600"/>
              </a:spcBef>
            </a:pPr>
            <a:r>
              <a:rPr lang="cs-CZ" sz="2400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Grant pro mladé firmy na vývoj nových produktů (200 - 800 000 Kč + konzultace)</a:t>
            </a:r>
          </a:p>
          <a:p>
            <a:pPr>
              <a:spcBef>
                <a:spcPts val="600"/>
              </a:spcBef>
            </a:pPr>
            <a:endParaRPr lang="cs-CZ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cs-CZ" sz="2400" b="1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BIC </a:t>
            </a:r>
            <a:r>
              <a:rPr lang="cs-CZ" sz="2400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ESA </a:t>
            </a:r>
            <a:r>
              <a:rPr lang="cs-CZ" sz="2400" dirty="0" err="1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Spectrum</a:t>
            </a:r>
            <a:r>
              <a:rPr lang="cs-CZ" sz="2400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Sharing</a:t>
            </a:r>
            <a:r>
              <a:rPr lang="cs-CZ" sz="2400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Makerspace</a:t>
            </a:r>
            <a:endParaRPr lang="cs-CZ" sz="2400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cs-CZ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cs-CZ" sz="2400" b="1" dirty="0" err="1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cs-CZ" sz="2400" b="1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Innovation </a:t>
            </a:r>
            <a:r>
              <a:rPr lang="cs-CZ" sz="2400" b="1" dirty="0" err="1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Council</a:t>
            </a:r>
            <a:r>
              <a:rPr lang="cs-CZ" sz="2400" b="1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programy</a:t>
            </a:r>
          </a:p>
          <a:p>
            <a:pPr>
              <a:spcBef>
                <a:spcPts val="600"/>
              </a:spcBef>
            </a:pPr>
            <a:endParaRPr lang="cs-CZ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cs-CZ" sz="2400" b="1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EIT Food</a:t>
            </a:r>
          </a:p>
          <a:p>
            <a:pPr>
              <a:spcBef>
                <a:spcPts val="600"/>
              </a:spcBef>
            </a:pPr>
            <a:endParaRPr lang="cs-CZ" b="1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cs-CZ" sz="2400" b="1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Technologická inkubace</a:t>
            </a:r>
          </a:p>
          <a:p>
            <a:pPr>
              <a:spcBef>
                <a:spcPts val="600"/>
              </a:spcBef>
            </a:pPr>
            <a:endParaRPr lang="cs-CZ" sz="2400" b="1" dirty="0">
              <a:solidFill>
                <a:srgbClr val="502882"/>
              </a:solidFill>
              <a:latin typeface="Arial"/>
              <a:cs typeface="Arial"/>
            </a:endParaRPr>
          </a:p>
        </p:txBody>
      </p:sp>
      <p:pic>
        <p:nvPicPr>
          <p:cNvPr id="5" name="Obrázek 4" descr="Obsah obrázku text, přenosný počítač, osoba, počítač&#10;&#10;Popis byl vytvořen automaticky">
            <a:extLst>
              <a:ext uri="{FF2B5EF4-FFF2-40B4-BE49-F238E27FC236}">
                <a16:creationId xmlns:a16="http://schemas.microsoft.com/office/drawing/2014/main" id="{E68FFD10-4D7A-CF56-9955-ADDCDCA8D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7723" y="0"/>
            <a:ext cx="4574277" cy="6858000"/>
          </a:xfrm>
          <a:prstGeom prst="rect">
            <a:avLst/>
          </a:prstGeom>
        </p:spPr>
      </p:pic>
      <p:sp>
        <p:nvSpPr>
          <p:cNvPr id="4" name="TextovéPole 1">
            <a:extLst>
              <a:ext uri="{FF2B5EF4-FFF2-40B4-BE49-F238E27FC236}">
                <a16:creationId xmlns:a16="http://schemas.microsoft.com/office/drawing/2014/main" id="{EEAB780B-70A3-E903-2107-F3EE4289399A}"/>
              </a:ext>
            </a:extLst>
          </p:cNvPr>
          <p:cNvSpPr txBox="1"/>
          <p:nvPr/>
        </p:nvSpPr>
        <p:spPr>
          <a:xfrm>
            <a:off x="6019215" y="181126"/>
            <a:ext cx="583275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spAutoFit/>
          </a:bodyPr>
          <a:lstStyle>
            <a:lvl1pPr>
              <a:defRPr sz="2500">
                <a:solidFill>
                  <a:srgbClr val="4545F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cs-CZ" sz="1800" b="1" dirty="0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Access to finance</a:t>
            </a:r>
            <a:endParaRPr lang="en-US" sz="1800" b="1" dirty="0">
              <a:solidFill>
                <a:srgbClr val="502882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6025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o alt text provided for this image">
            <a:extLst>
              <a:ext uri="{FF2B5EF4-FFF2-40B4-BE49-F238E27FC236}">
                <a16:creationId xmlns:a16="http://schemas.microsoft.com/office/drawing/2014/main" id="{EA82ABA0-8925-5970-8D32-78B1B2799DA6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0" t="1" r="23200" b="-1"/>
          <a:stretch/>
        </p:blipFill>
        <p:spPr bwMode="auto">
          <a:xfrm>
            <a:off x="7620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E83DC68-D777-695E-27AF-444DD0BC0820}"/>
              </a:ext>
            </a:extLst>
          </p:cNvPr>
          <p:cNvSpPr txBox="1"/>
          <p:nvPr/>
        </p:nvSpPr>
        <p:spPr>
          <a:xfrm>
            <a:off x="947738" y="1449388"/>
            <a:ext cx="6776895" cy="49244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00"/>
              </a:spcBef>
            </a:pPr>
            <a:r>
              <a:rPr lang="cs-CZ" sz="2400" b="1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JIC </a:t>
            </a:r>
            <a:r>
              <a:rPr lang="cs-CZ" sz="2400" b="1" dirty="0" err="1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Ventures</a:t>
            </a:r>
            <a:endParaRPr lang="cs-CZ" sz="2400" b="1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cs-CZ" sz="2400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Většinou </a:t>
            </a:r>
            <a:r>
              <a:rPr lang="cs-CZ" sz="2400" dirty="0" err="1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pre-seed</a:t>
            </a:r>
            <a:r>
              <a:rPr lang="cs-CZ" sz="2400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investice 100 tis. EUR</a:t>
            </a:r>
          </a:p>
          <a:p>
            <a:pPr>
              <a:spcBef>
                <a:spcPts val="600"/>
              </a:spcBef>
            </a:pPr>
            <a:endParaRPr lang="cs-CZ" sz="2400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cs-CZ" sz="2400" b="1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Investiční speed-</a:t>
            </a:r>
            <a:r>
              <a:rPr lang="cs-CZ" sz="2400" b="1" dirty="0" err="1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dating</a:t>
            </a:r>
            <a:endParaRPr lang="cs-CZ" sz="2400" b="1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cs-CZ" sz="2400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Součást Velvet Innovation </a:t>
            </a:r>
            <a:r>
              <a:rPr lang="cs-CZ" sz="2400" dirty="0" err="1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Meetupů</a:t>
            </a:r>
            <a:endParaRPr lang="cs-CZ" sz="2400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cs-CZ" sz="2400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cs-CZ" sz="2400" b="1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Investiční akademie </a:t>
            </a:r>
          </a:p>
          <a:p>
            <a:pPr>
              <a:spcBef>
                <a:spcPts val="600"/>
              </a:spcBef>
            </a:pPr>
            <a:r>
              <a:rPr lang="cs-CZ" sz="2400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Havel</a:t>
            </a:r>
            <a:r>
              <a:rPr lang="en-US" sz="2400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Partners </a:t>
            </a:r>
            <a:r>
              <a:rPr lang="cs-CZ" sz="2400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CzechInvest</a:t>
            </a:r>
          </a:p>
          <a:p>
            <a:pPr>
              <a:spcBef>
                <a:spcPts val="600"/>
              </a:spcBef>
            </a:pPr>
            <a:endParaRPr lang="cs-CZ" sz="2400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cs-CZ" sz="2400" b="1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Startup Money 2024</a:t>
            </a:r>
          </a:p>
          <a:p>
            <a:pPr>
              <a:spcBef>
                <a:spcPts val="600"/>
              </a:spcBef>
            </a:pPr>
            <a:r>
              <a:rPr lang="cs-CZ" sz="2400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Konference</a:t>
            </a:r>
          </a:p>
        </p:txBody>
      </p:sp>
      <p:sp>
        <p:nvSpPr>
          <p:cNvPr id="4" name="TextovéPole 1">
            <a:extLst>
              <a:ext uri="{FF2B5EF4-FFF2-40B4-BE49-F238E27FC236}">
                <a16:creationId xmlns:a16="http://schemas.microsoft.com/office/drawing/2014/main" id="{EEAB780B-70A3-E903-2107-F3EE4289399A}"/>
              </a:ext>
            </a:extLst>
          </p:cNvPr>
          <p:cNvSpPr txBox="1"/>
          <p:nvPr/>
        </p:nvSpPr>
        <p:spPr>
          <a:xfrm>
            <a:off x="6019215" y="181126"/>
            <a:ext cx="583275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spAutoFit/>
          </a:bodyPr>
          <a:lstStyle>
            <a:lvl1pPr>
              <a:defRPr sz="2500">
                <a:solidFill>
                  <a:srgbClr val="4545F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cs-CZ" sz="1800" b="1" dirty="0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Access to finance</a:t>
            </a:r>
            <a:endParaRPr lang="en-US" sz="1800" b="1" dirty="0">
              <a:solidFill>
                <a:srgbClr val="502882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343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NTEMAC Inspiration Day 15. 11. 2022 | SolidVision">
            <a:extLst>
              <a:ext uri="{FF2B5EF4-FFF2-40B4-BE49-F238E27FC236}">
                <a16:creationId xmlns:a16="http://schemas.microsoft.com/office/drawing/2014/main" id="{D766F597-0E92-BDAA-2932-87B4F5F5F1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r="50174" b="25756"/>
          <a:stretch/>
        </p:blipFill>
        <p:spPr bwMode="auto">
          <a:xfrm>
            <a:off x="1" y="1255594"/>
            <a:ext cx="6096000" cy="560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3">
            <a:extLst>
              <a:ext uri="{FF2B5EF4-FFF2-40B4-BE49-F238E27FC236}">
                <a16:creationId xmlns:a16="http://schemas.microsoft.com/office/drawing/2014/main" id="{2E7A9471-FC9E-684F-E846-7A89C8675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9182" y="538593"/>
            <a:ext cx="3011290" cy="910795"/>
          </a:xfrm>
          <a:prstGeom prst="rect">
            <a:avLst/>
          </a:prstGeom>
        </p:spPr>
      </p:pic>
      <p:pic>
        <p:nvPicPr>
          <p:cNvPr id="8196" name="Picture 4" descr="Jednodenní přístup">
            <a:extLst>
              <a:ext uri="{FF2B5EF4-FFF2-40B4-BE49-F238E27FC236}">
                <a16:creationId xmlns:a16="http://schemas.microsoft.com/office/drawing/2014/main" id="{676D1C9F-A058-6E56-4723-BE5649527E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3" r="15792"/>
          <a:stretch/>
        </p:blipFill>
        <p:spPr bwMode="auto">
          <a:xfrm>
            <a:off x="6096000" y="1255595"/>
            <a:ext cx="6096000" cy="560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1">
            <a:extLst>
              <a:ext uri="{FF2B5EF4-FFF2-40B4-BE49-F238E27FC236}">
                <a16:creationId xmlns:a16="http://schemas.microsoft.com/office/drawing/2014/main" id="{72C880C9-4FCA-571A-0991-079A1BE35404}"/>
              </a:ext>
            </a:extLst>
          </p:cNvPr>
          <p:cNvSpPr txBox="1"/>
          <p:nvPr/>
        </p:nvSpPr>
        <p:spPr>
          <a:xfrm>
            <a:off x="5732121" y="316269"/>
            <a:ext cx="583275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500">
                <a:solidFill>
                  <a:srgbClr val="4545F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cs-CZ" sz="1800" dirty="0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Dceřiné firmy JIC</a:t>
            </a:r>
          </a:p>
        </p:txBody>
      </p:sp>
      <p:sp>
        <p:nvSpPr>
          <p:cNvPr id="5" name="AutoShape 6" descr="Akce | FabLab Brno">
            <a:extLst>
              <a:ext uri="{FF2B5EF4-FFF2-40B4-BE49-F238E27FC236}">
                <a16:creationId xmlns:a16="http://schemas.microsoft.com/office/drawing/2014/main" id="{BDC981CA-D2C0-6617-955A-822DB2FEAA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Akce | FabLab Brno">
            <a:extLst>
              <a:ext uri="{FF2B5EF4-FFF2-40B4-BE49-F238E27FC236}">
                <a16:creationId xmlns:a16="http://schemas.microsoft.com/office/drawing/2014/main" id="{ECEB844E-9977-CEE0-6377-52B87623FE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36BFDBC-25B9-BCEA-A4D0-9A1B29E4DF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0" y="829878"/>
            <a:ext cx="2599582" cy="85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724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Skupina 10">
            <a:extLst>
              <a:ext uri="{FF2B5EF4-FFF2-40B4-BE49-F238E27FC236}">
                <a16:creationId xmlns:a16="http://schemas.microsoft.com/office/drawing/2014/main" id="{BC124154-929F-BE65-1B46-A32259CA1699}"/>
              </a:ext>
            </a:extLst>
          </p:cNvPr>
          <p:cNvGrpSpPr/>
          <p:nvPr/>
        </p:nvGrpSpPr>
        <p:grpSpPr>
          <a:xfrm>
            <a:off x="104043" y="1440743"/>
            <a:ext cx="12087957" cy="5417257"/>
            <a:chOff x="11894" y="1449388"/>
            <a:chExt cx="12087957" cy="5417257"/>
          </a:xfrm>
        </p:grpSpPr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3FED9AB1-5E18-7096-B96E-B2A580195F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264"/>
            <a:stretch/>
          </p:blipFill>
          <p:spPr>
            <a:xfrm>
              <a:off x="5834564" y="1449388"/>
              <a:ext cx="6265287" cy="2231069"/>
            </a:xfrm>
            <a:prstGeom prst="rect">
              <a:avLst/>
            </a:prstGeom>
          </p:spPr>
        </p:pic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415BB9DC-D390-86E4-502C-7B734A725B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352" t="8272" r="2892"/>
            <a:stretch/>
          </p:blipFill>
          <p:spPr>
            <a:xfrm>
              <a:off x="5846458" y="3555511"/>
              <a:ext cx="6253393" cy="3302489"/>
            </a:xfrm>
            <a:prstGeom prst="rect">
              <a:avLst/>
            </a:prstGeom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EFE5517C-37B8-06C1-9739-9E6AF487B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94" y="1449388"/>
              <a:ext cx="5834564" cy="5417257"/>
            </a:xfrm>
            <a:prstGeom prst="rect">
              <a:avLst/>
            </a:prstGeom>
          </p:spPr>
        </p:pic>
      </p:grpSp>
      <p:sp>
        <p:nvSpPr>
          <p:cNvPr id="12" name="TextovéPole 1">
            <a:extLst>
              <a:ext uri="{FF2B5EF4-FFF2-40B4-BE49-F238E27FC236}">
                <a16:creationId xmlns:a16="http://schemas.microsoft.com/office/drawing/2014/main" id="{8746B3DF-4891-00D6-9311-57EF8B8F650D}"/>
              </a:ext>
            </a:extLst>
          </p:cNvPr>
          <p:cNvSpPr txBox="1"/>
          <p:nvPr/>
        </p:nvSpPr>
        <p:spPr>
          <a:xfrm>
            <a:off x="6096000" y="390697"/>
            <a:ext cx="583275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500">
                <a:solidFill>
                  <a:srgbClr val="4545F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cs-CZ" sz="1800" dirty="0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JIC členem </a:t>
            </a:r>
            <a:r>
              <a:rPr lang="cs-CZ" sz="1800" dirty="0" err="1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Ynovate</a:t>
            </a:r>
            <a:endParaRPr lang="cs-CZ" sz="1800" dirty="0">
              <a:solidFill>
                <a:srgbClr val="502882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62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466A242-1156-5548-A18F-957DAA0492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5155" y="3289671"/>
            <a:ext cx="1650345" cy="566480"/>
          </a:xfrm>
          <a:prstGeom prst="rect">
            <a:avLst/>
          </a:prstGeom>
        </p:spPr>
      </p:pic>
      <p:pic>
        <p:nvPicPr>
          <p:cNvPr id="6" name="Obrázek 1">
            <a:extLst>
              <a:ext uri="{FF2B5EF4-FFF2-40B4-BE49-F238E27FC236}">
                <a16:creationId xmlns:a16="http://schemas.microsoft.com/office/drawing/2014/main" id="{24BC5E83-6403-4748-8AF8-F6747B7B99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9644" y="1573963"/>
            <a:ext cx="2599791" cy="85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2">
            <a:extLst>
              <a:ext uri="{FF2B5EF4-FFF2-40B4-BE49-F238E27FC236}">
                <a16:creationId xmlns:a16="http://schemas.microsoft.com/office/drawing/2014/main" id="{BE1BBBBE-C50C-8F49-8965-EB6C4D73282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3097" y="1577544"/>
            <a:ext cx="3989522" cy="955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9F07B83-9E84-A84A-96D0-FE507FF87CA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2452" y="4626084"/>
            <a:ext cx="2162503" cy="73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A7CD945-E505-4212-8AE8-3D8A43DE4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8085209" y="4427416"/>
            <a:ext cx="1508660" cy="124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AFB599F3-FE2E-4E76-A3F2-51722B903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7893" y="3062954"/>
            <a:ext cx="2090928" cy="890016"/>
          </a:xfrm>
          <a:prstGeom prst="rect">
            <a:avLst/>
          </a:prstGeom>
        </p:spPr>
      </p:pic>
      <p:sp>
        <p:nvSpPr>
          <p:cNvPr id="10" name="TextovéPole 1">
            <a:extLst>
              <a:ext uri="{FF2B5EF4-FFF2-40B4-BE49-F238E27FC236}">
                <a16:creationId xmlns:a16="http://schemas.microsoft.com/office/drawing/2014/main" id="{04C6C273-3E48-364F-9C99-1029D6584040}"/>
              </a:ext>
            </a:extLst>
          </p:cNvPr>
          <p:cNvSpPr txBox="1"/>
          <p:nvPr/>
        </p:nvSpPr>
        <p:spPr>
          <a:xfrm>
            <a:off x="5732121" y="316269"/>
            <a:ext cx="583275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spAutoFit/>
          </a:bodyPr>
          <a:lstStyle>
            <a:lvl1pPr>
              <a:defRPr sz="2500">
                <a:solidFill>
                  <a:srgbClr val="4545F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cs-CZ" sz="1800" b="1" dirty="0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Zřizovatelé</a:t>
            </a:r>
            <a:endParaRPr lang="en-GB" sz="1800" b="1" dirty="0">
              <a:solidFill>
                <a:srgbClr val="502882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CF0CA2-2E75-764F-B28C-BDCA2DAA7F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022" y="5360340"/>
            <a:ext cx="1650895" cy="124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18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7D30291-D291-AD6B-6E81-0170156BF3EF}"/>
              </a:ext>
            </a:extLst>
          </p:cNvPr>
          <p:cNvSpPr txBox="1"/>
          <p:nvPr/>
        </p:nvSpPr>
        <p:spPr>
          <a:xfrm>
            <a:off x="3091543" y="2002971"/>
            <a:ext cx="349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Vložit slovo velvet Innovation </a:t>
            </a:r>
          </a:p>
        </p:txBody>
      </p:sp>
      <p:pic>
        <p:nvPicPr>
          <p:cNvPr id="4" name="Obrázek 3" descr="Obsah obrázku muž, oblečení, osoba, lidé&#10;&#10;Popis byl vytvořen automaticky">
            <a:extLst>
              <a:ext uri="{FF2B5EF4-FFF2-40B4-BE49-F238E27FC236}">
                <a16:creationId xmlns:a16="http://schemas.microsoft.com/office/drawing/2014/main" id="{89E66CA4-4284-251E-BAC4-9DB2A41E4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33240"/>
            <a:ext cx="12192000" cy="751709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1A6BC9C-E9BB-DC91-B71E-79EC4D12F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838" y="-21285"/>
            <a:ext cx="4013491" cy="239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7526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DA2B634-7004-CB23-FC45-EBB4DFC4CA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12CCBD7-91F6-D8A9-CA33-C9634DD61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92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Písmo, nachový&#10;&#10;Popis byl vytvořen automaticky">
            <a:extLst>
              <a:ext uri="{FF2B5EF4-FFF2-40B4-BE49-F238E27FC236}">
                <a16:creationId xmlns:a16="http://schemas.microsoft.com/office/drawing/2014/main" id="{807E6370-00D6-39EB-A927-C73584DF4E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479" b="12714"/>
          <a:stretch/>
        </p:blipFill>
        <p:spPr>
          <a:xfrm>
            <a:off x="0" y="0"/>
            <a:ext cx="6890994" cy="598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05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1">
            <a:extLst>
              <a:ext uri="{FF2B5EF4-FFF2-40B4-BE49-F238E27FC236}">
                <a16:creationId xmlns:a16="http://schemas.microsoft.com/office/drawing/2014/main" id="{468CB9A7-C1C0-C146-8382-C2A0936B924A}"/>
              </a:ext>
            </a:extLst>
          </p:cNvPr>
          <p:cNvSpPr txBox="1"/>
          <p:nvPr/>
        </p:nvSpPr>
        <p:spPr>
          <a:xfrm>
            <a:off x="2551471" y="205737"/>
            <a:ext cx="901340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500">
                <a:solidFill>
                  <a:srgbClr val="4545F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GB" sz="1800" b="1" err="1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Počet</a:t>
            </a:r>
            <a:r>
              <a:rPr lang="en-GB" sz="1800" b="1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GB" sz="1800" b="1" err="1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pracovních</a:t>
            </a:r>
            <a:r>
              <a:rPr lang="en-GB" sz="1800" b="1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GB" sz="1800" b="1" err="1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míst</a:t>
            </a:r>
            <a:br>
              <a:rPr lang="cs-CZ" sz="1800" b="1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cs-CZ" sz="1800" b="1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(ve firmách založených s podporou JICu)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CE4AE7-FF76-9C4E-8B3E-FC11C11144A2}"/>
              </a:ext>
            </a:extLst>
          </p:cNvPr>
          <p:cNvSpPr txBox="1"/>
          <p:nvPr/>
        </p:nvSpPr>
        <p:spPr>
          <a:xfrm>
            <a:off x="10735451" y="1370279"/>
            <a:ext cx="114512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b="1">
                <a:solidFill>
                  <a:srgbClr val="502882"/>
                </a:solidFill>
                <a:latin typeface="Arial Black"/>
                <a:cs typeface="Arial Black" panose="020B0604020202020204" pitchFamily="34" charset="0"/>
              </a:rPr>
              <a:t>3</a:t>
            </a:r>
            <a:r>
              <a:rPr lang="en-CZ" sz="2400" b="1">
                <a:solidFill>
                  <a:srgbClr val="502882"/>
                </a:solidFill>
                <a:latin typeface="Arial Black"/>
                <a:cs typeface="Arial Black" panose="020B0604020202020204" pitchFamily="34" charset="0"/>
              </a:rPr>
              <a:t> </a:t>
            </a:r>
            <a:r>
              <a:rPr lang="cs-CZ" sz="2400" b="1">
                <a:solidFill>
                  <a:srgbClr val="502882"/>
                </a:solidFill>
                <a:latin typeface="Arial Black"/>
                <a:cs typeface="Arial Black" panose="020B0604020202020204" pitchFamily="34" charset="0"/>
              </a:rPr>
              <a:t>250</a:t>
            </a:r>
          </a:p>
        </p:txBody>
      </p:sp>
      <p:pic>
        <p:nvPicPr>
          <p:cNvPr id="4" name="Obrázek 3" descr="Obsah obrázku snímek obrazovky, řada/pruh, Vykreslený graf, nachový&#10;&#10;Popis se vygeneroval automaticky.">
            <a:extLst>
              <a:ext uri="{FF2B5EF4-FFF2-40B4-BE49-F238E27FC236}">
                <a16:creationId xmlns:a16="http://schemas.microsoft.com/office/drawing/2014/main" id="{9F7827FB-EEB4-EBF0-15D0-0493D02B5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51" y="1714488"/>
            <a:ext cx="11310109" cy="467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32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délník 25">
            <a:extLst>
              <a:ext uri="{FF2B5EF4-FFF2-40B4-BE49-F238E27FC236}">
                <a16:creationId xmlns:a16="http://schemas.microsoft.com/office/drawing/2014/main" id="{2D568097-4FF9-4ED0-8BF5-5643A2F565DD}"/>
              </a:ext>
            </a:extLst>
          </p:cNvPr>
          <p:cNvSpPr/>
          <p:nvPr/>
        </p:nvSpPr>
        <p:spPr>
          <a:xfrm>
            <a:off x="6864262" y="2483438"/>
            <a:ext cx="1227551" cy="9735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F4B6BEFD-8494-4F0D-8D76-36644F189CDB}"/>
              </a:ext>
            </a:extLst>
          </p:cNvPr>
          <p:cNvSpPr/>
          <p:nvPr/>
        </p:nvSpPr>
        <p:spPr>
          <a:xfrm>
            <a:off x="8842629" y="1343461"/>
            <a:ext cx="2875470" cy="774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40B06D33-6A69-4FC3-8B9A-58C6B401C2A8}"/>
              </a:ext>
            </a:extLst>
          </p:cNvPr>
          <p:cNvSpPr/>
          <p:nvPr/>
        </p:nvSpPr>
        <p:spPr>
          <a:xfrm>
            <a:off x="8842629" y="2654489"/>
            <a:ext cx="2758811" cy="774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CD8C4BAE-72D2-4046-A175-95369C43E4EF}"/>
              </a:ext>
            </a:extLst>
          </p:cNvPr>
          <p:cNvSpPr/>
          <p:nvPr/>
        </p:nvSpPr>
        <p:spPr>
          <a:xfrm>
            <a:off x="7103299" y="4114800"/>
            <a:ext cx="2485376" cy="774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D61C7887-A6F1-43D7-8707-CCAFC9CDB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10292" y="3114808"/>
            <a:ext cx="2080753" cy="466592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C27FAB77-44A9-4FBF-9E32-6563C876D1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8081" y="5685221"/>
            <a:ext cx="3345107" cy="583280"/>
          </a:xfrm>
          <a:prstGeom prst="rect">
            <a:avLst/>
          </a:prstGeom>
        </p:spPr>
      </p:pic>
      <p:sp>
        <p:nvSpPr>
          <p:cNvPr id="18" name="TextovéPole 1">
            <a:extLst>
              <a:ext uri="{FF2B5EF4-FFF2-40B4-BE49-F238E27FC236}">
                <a16:creationId xmlns:a16="http://schemas.microsoft.com/office/drawing/2014/main" id="{E3E210EB-B661-BE46-A5B7-2A1635713129}"/>
              </a:ext>
            </a:extLst>
          </p:cNvPr>
          <p:cNvSpPr txBox="1"/>
          <p:nvPr/>
        </p:nvSpPr>
        <p:spPr>
          <a:xfrm>
            <a:off x="5732121" y="316269"/>
            <a:ext cx="583275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500">
                <a:solidFill>
                  <a:srgbClr val="4545F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cs-CZ" sz="1800" b="1" dirty="0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Nejúspěšnější klienti JIC</a:t>
            </a:r>
            <a:endParaRPr lang="en-GB" sz="1800" b="1" dirty="0">
              <a:solidFill>
                <a:srgbClr val="502882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026" name="Picture 2" descr="Press Center &amp; Newsroom | Y Soft">
            <a:extLst>
              <a:ext uri="{FF2B5EF4-FFF2-40B4-BE49-F238E27FC236}">
                <a16:creationId xmlns:a16="http://schemas.microsoft.com/office/drawing/2014/main" id="{FF0EDC34-C198-EE3B-21A3-209928880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" y="1205962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79B0025-65DA-8DD1-FA42-1D9F44185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398" y="1188030"/>
            <a:ext cx="2055731" cy="101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entico Logo and symbol, meaning, history, PNG, brand">
            <a:extLst>
              <a:ext uri="{FF2B5EF4-FFF2-40B4-BE49-F238E27FC236}">
                <a16:creationId xmlns:a16="http://schemas.microsoft.com/office/drawing/2014/main" id="{EBC5121F-C31D-9D12-02C3-CF5AC25FB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121" y="840388"/>
            <a:ext cx="3022169" cy="169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ceptionist &amp; Office Manager | Codasip">
            <a:extLst>
              <a:ext uri="{FF2B5EF4-FFF2-40B4-BE49-F238E27FC236}">
                <a16:creationId xmlns:a16="http://schemas.microsoft.com/office/drawing/2014/main" id="{CFB4882C-31B5-0A1A-DA43-FD8C9218A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472" y="1062641"/>
            <a:ext cx="2341587" cy="125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fetica – Wikipedie">
            <a:extLst>
              <a:ext uri="{FF2B5EF4-FFF2-40B4-BE49-F238E27FC236}">
                <a16:creationId xmlns:a16="http://schemas.microsoft.com/office/drawing/2014/main" id="{0439EB16-47FB-149B-EA84-BC2269566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057" y="2984883"/>
            <a:ext cx="2341588" cy="82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ownload Smartlook Logo PNG and Vector (PDF, SVG, Ai, EPS) Free">
            <a:extLst>
              <a:ext uri="{FF2B5EF4-FFF2-40B4-BE49-F238E27FC236}">
                <a16:creationId xmlns:a16="http://schemas.microsoft.com/office/drawing/2014/main" id="{577D4A42-96AF-F425-24A7-E85F31D2B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56" y="3777299"/>
            <a:ext cx="2485376" cy="179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atum | StartupJobs.cz">
            <a:extLst>
              <a:ext uri="{FF2B5EF4-FFF2-40B4-BE49-F238E27FC236}">
                <a16:creationId xmlns:a16="http://schemas.microsoft.com/office/drawing/2014/main" id="{28174416-75CD-77FC-4C5B-8AB50C894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032" y="2846270"/>
            <a:ext cx="1905649" cy="102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0" descr="Whalebone | Zero Disruption Cybersecurity">
            <a:extLst>
              <a:ext uri="{FF2B5EF4-FFF2-40B4-BE49-F238E27FC236}">
                <a16:creationId xmlns:a16="http://schemas.microsoft.com/office/drawing/2014/main" id="{65D9EABD-BA0D-C8C3-877B-C6E1A7C859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46" name="Picture 22" descr="Whalebone - výborný český nástroj pro detekci a eliminaci malwaru v síti -  DATASYS, s.r.o.">
            <a:extLst>
              <a:ext uri="{FF2B5EF4-FFF2-40B4-BE49-F238E27FC236}">
                <a16:creationId xmlns:a16="http://schemas.microsoft.com/office/drawing/2014/main" id="{94209C41-4DBA-8E4C-CB0F-1755F9D70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928" y="5425828"/>
            <a:ext cx="2080753" cy="90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Mejzlik | Brno">
            <a:extLst>
              <a:ext uri="{FF2B5EF4-FFF2-40B4-BE49-F238E27FC236}">
                <a16:creationId xmlns:a16="http://schemas.microsoft.com/office/drawing/2014/main" id="{E7F5825A-C69E-A6D7-DCAD-298BD3DD9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84" y="3810293"/>
            <a:ext cx="1687540" cy="168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 descr="Obsah obrázku text, klipart&#10;&#10;Popis byl vytvořen automaticky">
            <a:extLst>
              <a:ext uri="{FF2B5EF4-FFF2-40B4-BE49-F238E27FC236}">
                <a16:creationId xmlns:a16="http://schemas.microsoft.com/office/drawing/2014/main" id="{7D5887EA-EC7F-E918-1FB9-5558D8CE758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7784" y="3018065"/>
            <a:ext cx="2414329" cy="51706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A07EBD0-CD9F-13C7-E1A2-C23C1351A64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47972" y="4376264"/>
            <a:ext cx="3259015" cy="60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30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10">
            <a:extLst>
              <a:ext uri="{FF2B5EF4-FFF2-40B4-BE49-F238E27FC236}">
                <a16:creationId xmlns:a16="http://schemas.microsoft.com/office/drawing/2014/main" id="{257502B2-F1F6-F4B9-575F-AFCA8D334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97149" y="2203629"/>
            <a:ext cx="20260420" cy="6246963"/>
          </a:xfrm>
          <a:prstGeom prst="rect">
            <a:avLst/>
          </a:prstGeom>
        </p:spPr>
      </p:pic>
      <p:pic>
        <p:nvPicPr>
          <p:cNvPr id="35" name="Grafický objekt 34">
            <a:extLst>
              <a:ext uri="{FF2B5EF4-FFF2-40B4-BE49-F238E27FC236}">
                <a16:creationId xmlns:a16="http://schemas.microsoft.com/office/drawing/2014/main" id="{67321E86-64E1-1641-2449-FE51335855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98310" y="723963"/>
            <a:ext cx="6951914" cy="62469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9A568C-F2E9-C346-A0F7-73FEF081F2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8244" y="4456848"/>
            <a:ext cx="259387" cy="22775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F2020C8-593B-034B-BCF7-E49FA3378B0C}"/>
              </a:ext>
            </a:extLst>
          </p:cNvPr>
          <p:cNvSpPr txBox="1"/>
          <p:nvPr/>
        </p:nvSpPr>
        <p:spPr>
          <a:xfrm rot="16200000">
            <a:off x="2853710" y="2458179"/>
            <a:ext cx="1088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Majitelé</a:t>
            </a:r>
            <a:r>
              <a:rPr lang="cs-CZ" sz="100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firem</a:t>
            </a:r>
            <a:endParaRPr lang="en-CZ" sz="120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7F82114-180F-4C42-AFAA-AAC7DB1AC1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1069" y="2203629"/>
            <a:ext cx="143160" cy="22775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D018041-D5E7-5746-B9CD-EDF85A7B6A54}"/>
              </a:ext>
            </a:extLst>
          </p:cNvPr>
          <p:cNvSpPr txBox="1"/>
          <p:nvPr/>
        </p:nvSpPr>
        <p:spPr>
          <a:xfrm rot="5400000">
            <a:off x="8092277" y="3015895"/>
            <a:ext cx="10807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INDIVIDUÁLNĚ</a:t>
            </a:r>
            <a:endParaRPr lang="en-CZ" sz="10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0">
            <a:extLst>
              <a:ext uri="{FF2B5EF4-FFF2-40B4-BE49-F238E27FC236}">
                <a16:creationId xmlns:a16="http://schemas.microsoft.com/office/drawing/2014/main" id="{52587F07-6807-4FC8-920D-EF0B17EED31E}"/>
              </a:ext>
            </a:extLst>
          </p:cNvPr>
          <p:cNvSpPr txBox="1"/>
          <p:nvPr/>
        </p:nvSpPr>
        <p:spPr>
          <a:xfrm rot="5400000">
            <a:off x="8963499" y="5518069"/>
            <a:ext cx="13025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HROMDANĚ</a:t>
            </a:r>
            <a:endParaRPr lang="en-CZ" sz="10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22">
            <a:extLst>
              <a:ext uri="{FF2B5EF4-FFF2-40B4-BE49-F238E27FC236}">
                <a16:creationId xmlns:a16="http://schemas.microsoft.com/office/drawing/2014/main" id="{7F741C85-E787-47A6-88BB-0728ADE6CC4C}"/>
              </a:ext>
            </a:extLst>
          </p:cNvPr>
          <p:cNvSpPr txBox="1"/>
          <p:nvPr/>
        </p:nvSpPr>
        <p:spPr>
          <a:xfrm rot="16200000">
            <a:off x="2427457" y="5128884"/>
            <a:ext cx="8996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>
                <a:solidFill>
                  <a:srgbClr val="E6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Jednotlivci</a:t>
            </a:r>
            <a:endParaRPr lang="en-CZ" sz="1200">
              <a:solidFill>
                <a:srgbClr val="E6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ovéPole 1">
            <a:extLst>
              <a:ext uri="{FF2B5EF4-FFF2-40B4-BE49-F238E27FC236}">
                <a16:creationId xmlns:a16="http://schemas.microsoft.com/office/drawing/2014/main" id="{C919FC6D-238D-786A-83E1-18ADACB5A391}"/>
              </a:ext>
            </a:extLst>
          </p:cNvPr>
          <p:cNvSpPr txBox="1"/>
          <p:nvPr/>
        </p:nvSpPr>
        <p:spPr>
          <a:xfrm>
            <a:off x="5022601" y="285690"/>
            <a:ext cx="677874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500">
                <a:solidFill>
                  <a:srgbClr val="4545F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cs-CZ" sz="1800" b="1" dirty="0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Podporujeme lidí v podnikání, které může měnit svět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1C5FB8F-D2F1-4C4D-8011-900A5B59AB9E}"/>
              </a:ext>
            </a:extLst>
          </p:cNvPr>
          <p:cNvCxnSpPr>
            <a:cxnSpLocks/>
          </p:cNvCxnSpPr>
          <p:nvPr/>
        </p:nvCxnSpPr>
        <p:spPr>
          <a:xfrm flipH="1">
            <a:off x="4903568" y="3139005"/>
            <a:ext cx="2574950" cy="0"/>
          </a:xfrm>
          <a:prstGeom prst="line">
            <a:avLst/>
          </a:prstGeom>
          <a:ln w="12700">
            <a:solidFill>
              <a:srgbClr val="5028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15">
            <a:extLst>
              <a:ext uri="{FF2B5EF4-FFF2-40B4-BE49-F238E27FC236}">
                <a16:creationId xmlns:a16="http://schemas.microsoft.com/office/drawing/2014/main" id="{8BB59061-357E-C443-BF50-313BBAEFE7A4}"/>
              </a:ext>
            </a:extLst>
          </p:cNvPr>
          <p:cNvCxnSpPr>
            <a:cxnSpLocks/>
          </p:cNvCxnSpPr>
          <p:nvPr/>
        </p:nvCxnSpPr>
        <p:spPr>
          <a:xfrm flipH="1">
            <a:off x="4221369" y="4314169"/>
            <a:ext cx="3905795" cy="0"/>
          </a:xfrm>
          <a:prstGeom prst="line">
            <a:avLst/>
          </a:prstGeom>
          <a:ln w="12700">
            <a:solidFill>
              <a:srgbClr val="5028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15">
            <a:extLst>
              <a:ext uri="{FF2B5EF4-FFF2-40B4-BE49-F238E27FC236}">
                <a16:creationId xmlns:a16="http://schemas.microsoft.com/office/drawing/2014/main" id="{AA0844C9-F860-3309-6455-754289A81B2E}"/>
              </a:ext>
            </a:extLst>
          </p:cNvPr>
          <p:cNvCxnSpPr>
            <a:cxnSpLocks/>
          </p:cNvCxnSpPr>
          <p:nvPr/>
        </p:nvCxnSpPr>
        <p:spPr>
          <a:xfrm flipH="1">
            <a:off x="3482934" y="5560238"/>
            <a:ext cx="5382664" cy="0"/>
          </a:xfrm>
          <a:prstGeom prst="line">
            <a:avLst/>
          </a:prstGeom>
          <a:ln w="12700">
            <a:solidFill>
              <a:srgbClr val="5028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7D84EBC3-000C-A019-A4F1-1C9FBD7C9C6A}"/>
              </a:ext>
            </a:extLst>
          </p:cNvPr>
          <p:cNvSpPr txBox="1"/>
          <p:nvPr/>
        </p:nvSpPr>
        <p:spPr>
          <a:xfrm>
            <a:off x="4739495" y="1912730"/>
            <a:ext cx="2431790" cy="1199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 rtl="0">
              <a:lnSpc>
                <a:spcPct val="107000"/>
              </a:lnSpc>
              <a:spcAft>
                <a:spcPts val="800"/>
              </a:spcAft>
            </a:pPr>
            <a:r>
              <a:rPr lang="cs-CZ" sz="1700" b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Podpora dalšího růstu šampionů </a:t>
            </a:r>
            <a:br>
              <a:rPr lang="cs-CZ" sz="1700" b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cs-CZ" sz="1700" b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jejich zapojení do ekosystému</a:t>
            </a:r>
            <a:endParaRPr lang="cs-CZ" sz="17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2B91BB49-954D-4181-E51D-DE74811D5645}"/>
              </a:ext>
            </a:extLst>
          </p:cNvPr>
          <p:cNvSpPr txBox="1"/>
          <p:nvPr/>
        </p:nvSpPr>
        <p:spPr>
          <a:xfrm>
            <a:off x="4630280" y="3369037"/>
            <a:ext cx="2984795" cy="695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 rtl="0">
              <a:lnSpc>
                <a:spcPct val="107000"/>
              </a:lnSpc>
              <a:spcAft>
                <a:spcPts val="800"/>
              </a:spcAft>
            </a:pPr>
            <a:r>
              <a:rPr lang="cs-CZ" sz="1800" b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Akcelerace růstu ambiciózních </a:t>
            </a:r>
            <a:r>
              <a:rPr lang="cs-CZ" sz="1800" b="1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SMEs</a:t>
            </a:r>
            <a:endParaRPr lang="cs-CZ" sz="1800" b="1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EFE309EB-BA19-706B-5651-DC2978C74BA2}"/>
              </a:ext>
            </a:extLst>
          </p:cNvPr>
          <p:cNvSpPr txBox="1"/>
          <p:nvPr/>
        </p:nvSpPr>
        <p:spPr>
          <a:xfrm>
            <a:off x="3970586" y="4570103"/>
            <a:ext cx="4442018" cy="67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 rtl="0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Stimulace</a:t>
            </a:r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zakládání</a:t>
            </a:r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start-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upů</a:t>
            </a:r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cs-CZ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vysokým</a:t>
            </a:r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potenciálem</a:t>
            </a:r>
            <a:endParaRPr lang="cs-CZ" sz="1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A97D959F-E2B8-7F7A-DE12-1B1C65082380}"/>
              </a:ext>
            </a:extLst>
          </p:cNvPr>
          <p:cNvSpPr txBox="1"/>
          <p:nvPr/>
        </p:nvSpPr>
        <p:spPr>
          <a:xfrm>
            <a:off x="3196141" y="5989032"/>
            <a:ext cx="587795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 rtl="0">
              <a:lnSpc>
                <a:spcPct val="107000"/>
              </a:lnSpc>
              <a:spcAft>
                <a:spcPts val="800"/>
              </a:spcAft>
            </a:pPr>
            <a:r>
              <a:rPr lang="cs-CZ" sz="1800" b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Probouzení touhy studentů podnikat</a:t>
            </a:r>
          </a:p>
        </p:txBody>
      </p:sp>
      <p:pic>
        <p:nvPicPr>
          <p:cNvPr id="51" name="Picture 11">
            <a:extLst>
              <a:ext uri="{FF2B5EF4-FFF2-40B4-BE49-F238E27FC236}">
                <a16:creationId xmlns:a16="http://schemas.microsoft.com/office/drawing/2014/main" id="{B7222B35-CB0D-A2D0-5C3D-BB95B56D89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886576">
            <a:off x="2590200" y="5176848"/>
            <a:ext cx="1246636" cy="1428106"/>
          </a:xfrm>
          <a:prstGeom prst="rect">
            <a:avLst/>
          </a:prstGeom>
        </p:spPr>
      </p:pic>
      <p:pic>
        <p:nvPicPr>
          <p:cNvPr id="53" name="Picture 11">
            <a:extLst>
              <a:ext uri="{FF2B5EF4-FFF2-40B4-BE49-F238E27FC236}">
                <a16:creationId xmlns:a16="http://schemas.microsoft.com/office/drawing/2014/main" id="{BA810550-F299-C7BB-F895-7AFD6A12A7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732891">
            <a:off x="3510398" y="3668472"/>
            <a:ext cx="1246636" cy="1291122"/>
          </a:xfrm>
          <a:prstGeom prst="rect">
            <a:avLst/>
          </a:prstGeom>
        </p:spPr>
      </p:pic>
      <p:pic>
        <p:nvPicPr>
          <p:cNvPr id="54" name="Picture 11">
            <a:extLst>
              <a:ext uri="{FF2B5EF4-FFF2-40B4-BE49-F238E27FC236}">
                <a16:creationId xmlns:a16="http://schemas.microsoft.com/office/drawing/2014/main" id="{BDC7CF54-0022-31E2-C5D0-45E52EE652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926036">
            <a:off x="4428992" y="1954723"/>
            <a:ext cx="1281957" cy="143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974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DCA734D3-A7CC-20E1-601E-6EEE9FCE771E}"/>
              </a:ext>
            </a:extLst>
          </p:cNvPr>
          <p:cNvSpPr txBox="1"/>
          <p:nvPr/>
        </p:nvSpPr>
        <p:spPr>
          <a:xfrm>
            <a:off x="5273810" y="275641"/>
            <a:ext cx="677874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500">
                <a:solidFill>
                  <a:srgbClr val="4545F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cs-CZ" sz="1800" b="1" dirty="0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Probouzení touhy studentů podnikat</a:t>
            </a:r>
          </a:p>
        </p:txBody>
      </p:sp>
      <p:pic>
        <p:nvPicPr>
          <p:cNvPr id="1026" name="Picture 2" descr="rozvijet 2">
            <a:extLst>
              <a:ext uri="{FF2B5EF4-FFF2-40B4-BE49-F238E27FC236}">
                <a16:creationId xmlns:a16="http://schemas.microsoft.com/office/drawing/2014/main" id="{3E2C797C-AB34-F402-F4BE-E5181FD1C8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49" r="10638" b="13167"/>
          <a:stretch/>
        </p:blipFill>
        <p:spPr bwMode="auto">
          <a:xfrm>
            <a:off x="7479323" y="902970"/>
            <a:ext cx="4712677" cy="595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E83DC68-D777-695E-27AF-444DD0BC0820}"/>
              </a:ext>
            </a:extLst>
          </p:cNvPr>
          <p:cNvSpPr txBox="1"/>
          <p:nvPr/>
        </p:nvSpPr>
        <p:spPr>
          <a:xfrm>
            <a:off x="947738" y="1449388"/>
            <a:ext cx="6381090" cy="71096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b="1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Semestrální předměty </a:t>
            </a:r>
            <a:r>
              <a:rPr lang="cs-CZ" sz="2400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3 univerzitách</a:t>
            </a:r>
          </a:p>
          <a:p>
            <a:endParaRPr lang="cs-CZ" sz="2400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b="1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Soutěže </a:t>
            </a:r>
            <a:r>
              <a:rPr lang="cs-CZ" sz="2400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studentských podnikatelských nápadů</a:t>
            </a:r>
          </a:p>
          <a:p>
            <a:endParaRPr lang="cs-CZ" sz="2400" b="1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b="1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Speciální akce na podporu podnikání </a:t>
            </a:r>
            <a:r>
              <a:rPr lang="cs-CZ" sz="2400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mezi studenty na středních a vysokých školách</a:t>
            </a:r>
          </a:p>
          <a:p>
            <a:endParaRPr lang="cs-CZ" sz="2400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b="1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Mentorské hodinky</a:t>
            </a:r>
          </a:p>
          <a:p>
            <a:endParaRPr lang="cs-CZ" sz="2400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b="1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Studentské </a:t>
            </a:r>
            <a:r>
              <a:rPr lang="cs-CZ" sz="2400" b="1" dirty="0" err="1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meetupy</a:t>
            </a:r>
            <a:r>
              <a:rPr lang="cs-CZ" sz="2400" b="1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networking</a:t>
            </a:r>
          </a:p>
          <a:p>
            <a:endParaRPr lang="cs-CZ" sz="2400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solidFill>
                <a:srgbClr val="502882"/>
              </a:solidFill>
              <a:latin typeface="Arial"/>
              <a:cs typeface="Arial"/>
            </a:endParaRPr>
          </a:p>
          <a:p>
            <a:endParaRPr lang="cs-CZ" sz="2400" dirty="0">
              <a:solidFill>
                <a:srgbClr val="502882"/>
              </a:solidFill>
              <a:latin typeface="Arial"/>
              <a:cs typeface="Arial"/>
            </a:endParaRPr>
          </a:p>
          <a:p>
            <a:endParaRPr lang="cs-CZ" sz="2400" i="1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i="1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397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DCA734D3-A7CC-20E1-601E-6EEE9FCE771E}"/>
              </a:ext>
            </a:extLst>
          </p:cNvPr>
          <p:cNvSpPr txBox="1"/>
          <p:nvPr/>
        </p:nvSpPr>
        <p:spPr>
          <a:xfrm>
            <a:off x="5273810" y="275641"/>
            <a:ext cx="677874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500">
                <a:solidFill>
                  <a:srgbClr val="4545F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cs-CZ" sz="1800" b="1" dirty="0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Příklady klientů JIC z řad studentů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4E1527C-678C-8363-B33E-52EA0BADF0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8" r="8061"/>
          <a:stretch/>
        </p:blipFill>
        <p:spPr>
          <a:xfrm>
            <a:off x="0" y="905214"/>
            <a:ext cx="10261545" cy="595278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1ADDE85-DA3E-4D66-C598-455EFFDD7E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1418" b="-31"/>
          <a:stretch/>
        </p:blipFill>
        <p:spPr>
          <a:xfrm>
            <a:off x="520222" y="905214"/>
            <a:ext cx="10807142" cy="595278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2A91BD9-FD8B-B12D-E2C4-5B18550A79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73" t="1588" r="5725" b="137"/>
          <a:stretch/>
        </p:blipFill>
        <p:spPr>
          <a:xfrm>
            <a:off x="1240435" y="905214"/>
            <a:ext cx="9925198" cy="595278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8D495BC-AB65-14DC-8BC0-EBE102DA3A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7" r="14182"/>
          <a:stretch/>
        </p:blipFill>
        <p:spPr>
          <a:xfrm>
            <a:off x="1785256" y="905214"/>
            <a:ext cx="9690579" cy="595278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D3A564F4-8EFC-984B-7EB5-8A1E7112316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443"/>
          <a:stretch/>
        </p:blipFill>
        <p:spPr>
          <a:xfrm>
            <a:off x="2305930" y="905214"/>
            <a:ext cx="9886070" cy="595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4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DCA734D3-A7CC-20E1-601E-6EEE9FCE771E}"/>
              </a:ext>
            </a:extLst>
          </p:cNvPr>
          <p:cNvSpPr txBox="1"/>
          <p:nvPr/>
        </p:nvSpPr>
        <p:spPr>
          <a:xfrm>
            <a:off x="5110037" y="248346"/>
            <a:ext cx="677874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500">
                <a:solidFill>
                  <a:srgbClr val="4545F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cs-CZ" sz="1800" b="1" dirty="0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Podpora startupů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E83DC68-D777-695E-27AF-444DD0BC0820}"/>
              </a:ext>
            </a:extLst>
          </p:cNvPr>
          <p:cNvSpPr txBox="1"/>
          <p:nvPr/>
        </p:nvSpPr>
        <p:spPr>
          <a:xfrm>
            <a:off x="947738" y="1449388"/>
            <a:ext cx="6381090" cy="71096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b="1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Hromadné </a:t>
            </a:r>
            <a:r>
              <a:rPr lang="cs-CZ" sz="2400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vzdělávací akce (semináře)</a:t>
            </a:r>
          </a:p>
          <a:p>
            <a:endParaRPr lang="cs-CZ" sz="2400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b="1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Jednorázové konzultace</a:t>
            </a:r>
            <a:endParaRPr lang="cs-CZ" sz="2400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b="1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Akcelerační program </a:t>
            </a:r>
            <a:r>
              <a:rPr lang="cs-CZ" sz="2400" dirty="0" err="1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JICbooster</a:t>
            </a:r>
            <a:endParaRPr lang="cs-CZ" sz="2400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b="1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Pomoc s financováním </a:t>
            </a:r>
            <a:r>
              <a:rPr lang="cs-CZ" sz="2400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rozjezdu podnikání</a:t>
            </a:r>
          </a:p>
          <a:p>
            <a:endParaRPr lang="cs-CZ" sz="2400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b="1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Networking </a:t>
            </a:r>
            <a:r>
              <a:rPr lang="cs-CZ" sz="2400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komunita JIC+ (přes 450 firem)</a:t>
            </a:r>
          </a:p>
          <a:p>
            <a:endParaRPr lang="cs-CZ" sz="2400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b="1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Pronájem prostor </a:t>
            </a:r>
            <a:r>
              <a:rPr lang="cs-CZ" sz="2400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(coworking, kanceláře, laboratoře)</a:t>
            </a:r>
          </a:p>
          <a:p>
            <a:endParaRPr lang="cs-CZ" sz="2400" dirty="0">
              <a:solidFill>
                <a:srgbClr val="502882"/>
              </a:solidFill>
              <a:latin typeface="Arial"/>
              <a:cs typeface="Arial"/>
            </a:endParaRPr>
          </a:p>
          <a:p>
            <a:endParaRPr lang="cs-CZ" sz="2400" dirty="0">
              <a:solidFill>
                <a:srgbClr val="502882"/>
              </a:solidFill>
              <a:latin typeface="Arial"/>
              <a:cs typeface="Arial"/>
            </a:endParaRPr>
          </a:p>
          <a:p>
            <a:endParaRPr lang="cs-CZ" sz="2400" i="1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i="1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6" name="Picture 8" descr="Obsah obrázku osoba, muž, interiér&#10;&#10;Popis byl vytvořen automaticky">
            <a:extLst>
              <a:ext uri="{FF2B5EF4-FFF2-40B4-BE49-F238E27FC236}">
                <a16:creationId xmlns:a16="http://schemas.microsoft.com/office/drawing/2014/main" id="{1AADA163-10D3-378F-EFBD-1B6A340330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" b="10981"/>
          <a:stretch/>
        </p:blipFill>
        <p:spPr bwMode="auto">
          <a:xfrm>
            <a:off x="7620000" y="882127"/>
            <a:ext cx="4572000" cy="597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32865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C-template-blank" id="{2CAE6D35-D5C1-B848-983D-F4C35A5DB78F}" vid="{CE44EB57-6F9A-1D42-B76B-F92404DF41AF}"/>
    </a:ext>
  </a:extLst>
</a:theme>
</file>

<file path=ppt/theme/theme2.xml><?xml version="1.0" encoding="utf-8"?>
<a:theme xmlns:a="http://schemas.openxmlformats.org/drawingml/2006/main" name="JIC_TIT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58BB7DD-4FF6-7649-8C85-146B442748DB}" vid="{41C6C224-13C6-6F40-80D5-757531EDE0C8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5452730-46d5-4312-9d5a-9424d364c37c" xsi:nil="true"/>
    <lcf76f155ced4ddcb4097134ff3c332f xmlns="c86cb64d-5822-4d3b-b29b-ce0d510ae485">
      <Terms xmlns="http://schemas.microsoft.com/office/infopath/2007/PartnerControls"/>
    </lcf76f155ced4ddcb4097134ff3c332f>
    <MediaLengthInSeconds xmlns="c86cb64d-5822-4d3b-b29b-ce0d510ae485" xsi:nil="true"/>
    <SharedWithUsers xmlns="75452730-46d5-4312-9d5a-9424d364c37c">
      <UserInfo>
        <DisplayName/>
        <AccountId xsi:nil="true"/>
        <AccountType/>
      </UserInfo>
    </SharedWithUsers>
    <Poznamka xmlns="c86cb64d-5822-4d3b-b29b-ce0d510ae48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DC24EBBD70634429154F4FBA1CD44E5" ma:contentTypeVersion="16" ma:contentTypeDescription="Vytvoří nový dokument" ma:contentTypeScope="" ma:versionID="3e48567373f2ccc7a37fae68f712a68d">
  <xsd:schema xmlns:xsd="http://www.w3.org/2001/XMLSchema" xmlns:xs="http://www.w3.org/2001/XMLSchema" xmlns:p="http://schemas.microsoft.com/office/2006/metadata/properties" xmlns:ns2="c86cb64d-5822-4d3b-b29b-ce0d510ae485" xmlns:ns3="75452730-46d5-4312-9d5a-9424d364c37c" targetNamespace="http://schemas.microsoft.com/office/2006/metadata/properties" ma:root="true" ma:fieldsID="15ab445332f38b776fe0c82d2993416a" ns2:_="" ns3:_="">
    <xsd:import namespace="c86cb64d-5822-4d3b-b29b-ce0d510ae485"/>
    <xsd:import namespace="75452730-46d5-4312-9d5a-9424d364c37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Poznamk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6cb64d-5822-4d3b-b29b-ce0d510ae4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Značky obrázků" ma:readOnly="false" ma:fieldId="{5cf76f15-5ced-4ddc-b409-7134ff3c332f}" ma:taxonomyMulti="true" ma:sspId="f6a5530a-6835-4f4a-8a8c-48981b68a2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description="" ma:indexed="true" ma:internalName="MediaServiceLocation" ma:readOnly="true">
      <xsd:simpleType>
        <xsd:restriction base="dms:Text"/>
      </xsd:simpleType>
    </xsd:element>
    <xsd:element name="Poznamka" ma:index="22" nillable="true" ma:displayName="Poznamka" ma:format="Dropdown" ma:internalName="Poznamka">
      <xsd:simpleType>
        <xsd:restriction base="dms:Note">
          <xsd:maxLength value="255"/>
        </xsd:restriction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452730-46d5-4312-9d5a-9424d364c37c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14a7a5a0-5a5c-4c1e-a830-80e1d2e30291}" ma:internalName="TaxCatchAll" ma:showField="CatchAllData" ma:web="75452730-46d5-4312-9d5a-9424d364c37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5AFA91C-F073-4375-81AA-4F705D73715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8842681-56E1-43D0-BA86-BBEE11EE15C0}">
  <ds:schemaRefs>
    <ds:schemaRef ds:uri="http://purl.org/dc/dcmitype/"/>
    <ds:schemaRef ds:uri="c86cb64d-5822-4d3b-b29b-ce0d510ae485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www.w3.org/XML/1998/namespace"/>
    <ds:schemaRef ds:uri="http://schemas.openxmlformats.org/package/2006/metadata/core-properties"/>
    <ds:schemaRef ds:uri="75452730-46d5-4312-9d5a-9424d364c37c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73CE20CD-B32A-4F99-AE3A-991FD06222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6cb64d-5822-4d3b-b29b-ce0d510ae485"/>
    <ds:schemaRef ds:uri="75452730-46d5-4312-9d5a-9424d364c37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1868</TotalTime>
  <Words>352</Words>
  <Application>Microsoft Office PowerPoint</Application>
  <PresentationFormat>Širokoúhlá obrazovka</PresentationFormat>
  <Paragraphs>165</Paragraphs>
  <Slides>21</Slides>
  <Notes>17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21</vt:i4>
      </vt:variant>
    </vt:vector>
  </HeadingPairs>
  <TitlesOfParts>
    <vt:vector size="23" baseType="lpstr">
      <vt:lpstr>Motiv Office</vt:lpstr>
      <vt:lpstr>JIC_TITLE</vt:lpstr>
      <vt:lpstr>JIC podnikání dává smysl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Beata Tynklová | JIC</dc:creator>
  <cp:lastModifiedBy>Veronika Štěpánková | JIC</cp:lastModifiedBy>
  <cp:revision>7</cp:revision>
  <dcterms:created xsi:type="dcterms:W3CDTF">2020-05-26T20:42:13Z</dcterms:created>
  <dcterms:modified xsi:type="dcterms:W3CDTF">2024-06-10T12:03:54Z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0x010100ADC24EBBD70634429154F4FBA1CD44E5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lpwstr/>
  </property>
</Properties>
</file>