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1" r:id="rId2"/>
    <p:sldId id="299" r:id="rId3"/>
    <p:sldId id="271" r:id="rId4"/>
    <p:sldId id="276" r:id="rId5"/>
    <p:sldId id="284" r:id="rId6"/>
    <p:sldId id="277" r:id="rId7"/>
    <p:sldId id="298" r:id="rId8"/>
    <p:sldId id="300" r:id="rId9"/>
    <p:sldId id="301" r:id="rId10"/>
    <p:sldId id="275" r:id="rId11"/>
    <p:sldId id="283" r:id="rId1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99" d="100"/>
          <a:sy n="199" d="100"/>
        </p:scale>
        <p:origin x="684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A0991-8257-4274-A775-FD0D38100953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F0C05-176A-40A0-8993-12DCD813CA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679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3159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44842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4458146"/>
            <a:ext cx="2133600" cy="273844"/>
          </a:xfrm>
        </p:spPr>
        <p:txBody>
          <a:bodyPr/>
          <a:lstStyle/>
          <a:p>
            <a:fld id="{943CD8B1-20CC-4256-902B-DFD4397CD2D0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4458146"/>
            <a:ext cx="2895600" cy="27384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494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259573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4458146"/>
            <a:ext cx="2133600" cy="273844"/>
          </a:xfrm>
        </p:spPr>
        <p:txBody>
          <a:bodyPr/>
          <a:lstStyle/>
          <a:p>
            <a:fld id="{943CD8B1-20CC-4256-902B-DFD4397CD2D0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4458146"/>
            <a:ext cx="2895600" cy="273844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52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4458146"/>
            <a:ext cx="2133600" cy="273844"/>
          </a:xfrm>
        </p:spPr>
        <p:txBody>
          <a:bodyPr/>
          <a:lstStyle/>
          <a:p>
            <a:fld id="{943CD8B1-20CC-4256-902B-DFD4397CD2D0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4458146"/>
            <a:ext cx="2895600" cy="273844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45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2778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4458146"/>
            <a:ext cx="2133600" cy="273844"/>
          </a:xfrm>
        </p:spPr>
        <p:txBody>
          <a:bodyPr/>
          <a:lstStyle/>
          <a:p>
            <a:fld id="{943CD8B1-20CC-4256-902B-DFD4397CD2D0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4458146"/>
            <a:ext cx="2895600" cy="27384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438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12082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199568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4458146"/>
            <a:ext cx="2133600" cy="273844"/>
          </a:xfrm>
        </p:spPr>
        <p:txBody>
          <a:bodyPr/>
          <a:lstStyle/>
          <a:p>
            <a:fld id="{943CD8B1-20CC-4256-902B-DFD4397CD2D0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4458146"/>
            <a:ext cx="2895600" cy="27384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38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06314"/>
            <a:ext cx="4038600" cy="283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06314"/>
            <a:ext cx="4038600" cy="283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4458146"/>
            <a:ext cx="2133600" cy="273844"/>
          </a:xfrm>
        </p:spPr>
        <p:txBody>
          <a:bodyPr/>
          <a:lstStyle/>
          <a:p>
            <a:fld id="{943CD8B1-20CC-4256-902B-DFD4397CD2D0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4458146"/>
            <a:ext cx="2895600" cy="27384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649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687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687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4458146"/>
            <a:ext cx="2133600" cy="273844"/>
          </a:xfrm>
        </p:spPr>
        <p:txBody>
          <a:bodyPr/>
          <a:lstStyle/>
          <a:p>
            <a:fld id="{943CD8B1-20CC-4256-902B-DFD4397CD2D0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4458146"/>
            <a:ext cx="2895600" cy="27384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947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4458146"/>
            <a:ext cx="2133600" cy="273844"/>
          </a:xfrm>
        </p:spPr>
        <p:txBody>
          <a:bodyPr/>
          <a:lstStyle/>
          <a:p>
            <a:fld id="{943CD8B1-20CC-4256-902B-DFD4397CD2D0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4458146"/>
            <a:ext cx="2895600" cy="27384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982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4458146"/>
            <a:ext cx="2133600" cy="273844"/>
          </a:xfrm>
        </p:spPr>
        <p:txBody>
          <a:bodyPr/>
          <a:lstStyle/>
          <a:p>
            <a:fld id="{943CD8B1-20CC-4256-902B-DFD4397CD2D0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4458146"/>
            <a:ext cx="2895600" cy="273844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89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0231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1516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4458146"/>
            <a:ext cx="2133600" cy="273844"/>
          </a:xfrm>
        </p:spPr>
        <p:txBody>
          <a:bodyPr/>
          <a:lstStyle/>
          <a:p>
            <a:fld id="{943CD8B1-20CC-4256-902B-DFD4397CD2D0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4458146"/>
            <a:ext cx="2895600" cy="27384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74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21982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268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364487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4458146"/>
            <a:ext cx="2133600" cy="273844"/>
          </a:xfrm>
        </p:spPr>
        <p:txBody>
          <a:bodyPr/>
          <a:lstStyle/>
          <a:p>
            <a:fld id="{943CD8B1-20CC-4256-902B-DFD4397CD2D0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4458146"/>
            <a:ext cx="2895600" cy="27384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01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CD8B1-20CC-4256-902B-DFD4397CD2D0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CB070-8DBE-40D5-8E56-E6B1E414810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5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png"/><Relationship Id="rId16" Type="http://schemas.openxmlformats.org/officeDocument/2006/relationships/image" Target="../media/image33.jpe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24" Type="http://schemas.openxmlformats.org/officeDocument/2006/relationships/image" Target="../media/image41.pn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23" Type="http://schemas.openxmlformats.org/officeDocument/2006/relationships/image" Target="../media/image40.jpe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https://scontent.fprg4-1.fna.fbcdn.net/v/t39.30808-6/431243680_1119380125969807_8472395889576614195_n.jpg?_nc_cat=104&amp;ccb=1-7&amp;_nc_sid=5f2048&amp;_nc_ohc=Jln4UikcLtYAX8y9CZc&amp;_nc_ht=scontent.fprg4-1.fna&amp;oh=00_AfBsSiHM-V4HNqpCQrJfeWFdlh0SjVZEhb7Jc4uMOVvrnQ&amp;oe=6607306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30037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AKTIVITY HOSPODÁŘSKÝCH KOMOR V JMK</a:t>
            </a:r>
          </a:p>
          <a:p>
            <a:pPr algn="ctr"/>
            <a:r>
              <a:rPr lang="cs-CZ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pol. 2024</a:t>
            </a:r>
          </a:p>
        </p:txBody>
      </p:sp>
    </p:spTree>
    <p:extLst>
      <p:ext uri="{BB962C8B-B14F-4D97-AF65-F5344CB8AC3E}">
        <p14:creationId xmlns:p14="http://schemas.microsoft.com/office/powerpoint/2010/main" val="139188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090" y="164315"/>
            <a:ext cx="8229600" cy="857250"/>
          </a:xfrm>
        </p:spPr>
        <p:txBody>
          <a:bodyPr/>
          <a:lstStyle/>
          <a:p>
            <a:pPr algn="l"/>
            <a:r>
              <a:rPr lang="cs-CZ" dirty="0"/>
              <a:t>Partneři</a:t>
            </a:r>
          </a:p>
        </p:txBody>
      </p:sp>
      <p:pic>
        <p:nvPicPr>
          <p:cNvPr id="8200" name="Picture 8" descr="VÃ½sledek obrÃ¡zku pro impact hub brno logo">
            <a:extLst>
              <a:ext uri="{FF2B5EF4-FFF2-40B4-BE49-F238E27FC236}">
                <a16:creationId xmlns:a16="http://schemas.microsoft.com/office/drawing/2014/main" id="{CB1D65AF-AC5A-4884-AE98-F6CA38A01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82" y="2446889"/>
            <a:ext cx="1184776" cy="60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53F89DA-BBB0-4787-AA7B-1DA8B3CCB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03" t="18293" r="9727" b="19513"/>
          <a:stretch/>
        </p:blipFill>
        <p:spPr>
          <a:xfrm>
            <a:off x="4739457" y="2381517"/>
            <a:ext cx="1658593" cy="671335"/>
          </a:xfrm>
          <a:prstGeom prst="rect">
            <a:avLst/>
          </a:prstGeom>
        </p:spPr>
      </p:pic>
      <p:pic>
        <p:nvPicPr>
          <p:cNvPr id="8206" name="Picture 14" descr="VÃ½sledek obrÃ¡zku pro brno logo">
            <a:extLst>
              <a:ext uri="{FF2B5EF4-FFF2-40B4-BE49-F238E27FC236}">
                <a16:creationId xmlns:a16="http://schemas.microsoft.com/office/drawing/2014/main" id="{1B88B422-147E-48EF-97D9-1D4FCA32C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t="17243" r="12028" b="21495"/>
          <a:stretch/>
        </p:blipFill>
        <p:spPr bwMode="auto">
          <a:xfrm>
            <a:off x="225090" y="1690625"/>
            <a:ext cx="1471675" cy="55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VÃ½sledek obrÃ¡zku pro brno logo">
            <a:extLst>
              <a:ext uri="{FF2B5EF4-FFF2-40B4-BE49-F238E27FC236}">
                <a16:creationId xmlns:a16="http://schemas.microsoft.com/office/drawing/2014/main" id="{E6D01E8A-44A7-4770-B61E-F7298C55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8" y="3291821"/>
            <a:ext cx="1224136" cy="45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Ã½sledek obrÃ¡zku pro znojmo logo">
            <a:extLst>
              <a:ext uri="{FF2B5EF4-FFF2-40B4-BE49-F238E27FC236}">
                <a16:creationId xmlns:a16="http://schemas.microsoft.com/office/drawing/2014/main" id="{CDD82411-C2B8-4B41-98D4-1D8A3BBB9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" t="29705" r="7387" b="29705"/>
          <a:stretch/>
        </p:blipFill>
        <p:spPr bwMode="auto">
          <a:xfrm>
            <a:off x="1738506" y="1761751"/>
            <a:ext cx="1210809" cy="48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041A825-90CA-44F3-870A-84B87EA95D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262" t="27831" r="14262" b="35235"/>
          <a:stretch/>
        </p:blipFill>
        <p:spPr>
          <a:xfrm>
            <a:off x="3002255" y="1797134"/>
            <a:ext cx="1414915" cy="340317"/>
          </a:xfrm>
          <a:prstGeom prst="rect">
            <a:avLst/>
          </a:prstGeom>
        </p:spPr>
      </p:pic>
      <p:pic>
        <p:nvPicPr>
          <p:cNvPr id="1028" name="Picture 4" descr="VÃ½sledek obrÃ¡zku pro vyÅ¡kov logo">
            <a:extLst>
              <a:ext uri="{FF2B5EF4-FFF2-40B4-BE49-F238E27FC236}">
                <a16:creationId xmlns:a16="http://schemas.microsoft.com/office/drawing/2014/main" id="{BD736564-F850-478C-B614-33EF0E178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19307" r="10049" b="22408"/>
          <a:stretch/>
        </p:blipFill>
        <p:spPr bwMode="auto">
          <a:xfrm>
            <a:off x="4556873" y="1808795"/>
            <a:ext cx="1184776" cy="4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mÄsto hodonÃ­n logo">
            <a:extLst>
              <a:ext uri="{FF2B5EF4-FFF2-40B4-BE49-F238E27FC236}">
                <a16:creationId xmlns:a16="http://schemas.microsoft.com/office/drawing/2014/main" id="{79B60F12-9FB5-43E1-B3A3-B1A46E74D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69" y="1797134"/>
            <a:ext cx="1312590" cy="51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Ã½sledek obrÃ¡zku pro mÄsto bÅeclav logo">
            <a:extLst>
              <a:ext uri="{FF2B5EF4-FFF2-40B4-BE49-F238E27FC236}">
                <a16:creationId xmlns:a16="http://schemas.microsoft.com/office/drawing/2014/main" id="{C4719D38-04DF-42BC-8118-32AFEF7A1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5" b="31297"/>
          <a:stretch/>
        </p:blipFill>
        <p:spPr bwMode="auto">
          <a:xfrm>
            <a:off x="7245147" y="1830393"/>
            <a:ext cx="1695984" cy="45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9AD4EFB-FD95-4363-BD29-ACDF3EA3D6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4" y="915566"/>
            <a:ext cx="3190794" cy="764101"/>
          </a:xfrm>
          <a:prstGeom prst="rect">
            <a:avLst/>
          </a:prstGeom>
        </p:spPr>
      </p:pic>
      <p:pic>
        <p:nvPicPr>
          <p:cNvPr id="1036" name="Picture 12" descr="https://portal.mpsv.cz/sz/download/logo/up_logo_zakladni_rgb.jpg">
            <a:extLst>
              <a:ext uri="{FF2B5EF4-FFF2-40B4-BE49-F238E27FC236}">
                <a16:creationId xmlns:a16="http://schemas.microsoft.com/office/drawing/2014/main" id="{3EA68304-34AB-4A10-821C-1AD3DDDA2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t="16096" r="9587" b="8098"/>
          <a:stretch/>
        </p:blipFill>
        <p:spPr bwMode="auto">
          <a:xfrm>
            <a:off x="4302596" y="946148"/>
            <a:ext cx="952726" cy="67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Ã½sledek obrÃ¡zku pro boskovice logo">
            <a:extLst>
              <a:ext uri="{FF2B5EF4-FFF2-40B4-BE49-F238E27FC236}">
                <a16:creationId xmlns:a16="http://schemas.microsoft.com/office/drawing/2014/main" id="{B23C6376-38A1-480E-BA56-2F0D34988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9462" y="3290425"/>
            <a:ext cx="391235" cy="45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B34DC9C-32B2-4AE9-8AA9-87F3639402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26607" y="3290425"/>
            <a:ext cx="391235" cy="461657"/>
          </a:xfrm>
          <a:prstGeom prst="rect">
            <a:avLst/>
          </a:prstGeom>
        </p:spPr>
      </p:pic>
      <p:pic>
        <p:nvPicPr>
          <p:cNvPr id="1046" name="Picture 22" descr="VÃ½sledek obrÃ¡zku pro agentura pro podnikÃ¡nÃ­ a inovace logo">
            <a:extLst>
              <a:ext uri="{FF2B5EF4-FFF2-40B4-BE49-F238E27FC236}">
                <a16:creationId xmlns:a16="http://schemas.microsoft.com/office/drawing/2014/main" id="{9F5AEBA0-6A4B-4637-AF95-7CDC679AB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75" y="3327235"/>
            <a:ext cx="2483768" cy="37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VÃ½sledek obrÃ¡zku pro veletrhy brno logo">
            <a:extLst>
              <a:ext uri="{FF2B5EF4-FFF2-40B4-BE49-F238E27FC236}">
                <a16:creationId xmlns:a16="http://schemas.microsoft.com/office/drawing/2014/main" id="{F15BA1DA-4EF3-4F44-9F16-F23EFCF3E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266" y="4131790"/>
            <a:ext cx="121518" cy="12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VÃ½sledek obrÃ¡zku pro hk Är logo">
            <a:extLst>
              <a:ext uri="{FF2B5EF4-FFF2-40B4-BE49-F238E27FC236}">
                <a16:creationId xmlns:a16="http://schemas.microsoft.com/office/drawing/2014/main" id="{F36821E6-C993-4899-A85C-78E8EAAC8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17" y="879210"/>
            <a:ext cx="746647" cy="74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VÃ½sledek obrÃ¡zku pro masarykova univerzita logo logo">
            <a:extLst>
              <a:ext uri="{FF2B5EF4-FFF2-40B4-BE49-F238E27FC236}">
                <a16:creationId xmlns:a16="http://schemas.microsoft.com/office/drawing/2014/main" id="{BFF18AA1-55DF-4996-B408-7AFC34B6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t="24281" r="18187" b="29901"/>
          <a:stretch/>
        </p:blipFill>
        <p:spPr bwMode="auto">
          <a:xfrm>
            <a:off x="2958828" y="3264796"/>
            <a:ext cx="1139669" cy="3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VÃ½sledek obrÃ¡zku pro vysokÃ© uÄenÃ­ technickÃ© logo">
            <a:extLst>
              <a:ext uri="{FF2B5EF4-FFF2-40B4-BE49-F238E27FC236}">
                <a16:creationId xmlns:a16="http://schemas.microsoft.com/office/drawing/2014/main" id="{7AF98A58-B3AD-430F-B1CE-589D0839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533" y="3302182"/>
            <a:ext cx="1230272" cy="42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VÃ½sledek obrÃ¡zku pro biology park brno logo">
            <a:extLst>
              <a:ext uri="{FF2B5EF4-FFF2-40B4-BE49-F238E27FC236}">
                <a16:creationId xmlns:a16="http://schemas.microsoft.com/office/drawing/2014/main" id="{C89C718D-B458-42D9-B203-32D05E6BB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48" y="3952358"/>
            <a:ext cx="1682025" cy="3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VÃ½sledek obrÃ¡zku pro titc logo">
            <a:extLst>
              <a:ext uri="{FF2B5EF4-FFF2-40B4-BE49-F238E27FC236}">
                <a16:creationId xmlns:a16="http://schemas.microsoft.com/office/drawing/2014/main" id="{5A8BCF7D-5778-4646-9F0D-A04029EC8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t="36834" r="7685" b="33621"/>
          <a:stretch/>
        </p:blipFill>
        <p:spPr bwMode="auto">
          <a:xfrm>
            <a:off x="1092020" y="3891450"/>
            <a:ext cx="1607814" cy="55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BEFC832-8F8A-4AF0-8FB7-E7F269CC0F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58" y="3828092"/>
            <a:ext cx="1642521" cy="605963"/>
          </a:xfrm>
          <a:prstGeom prst="rect">
            <a:avLst/>
          </a:prstGeom>
        </p:spPr>
      </p:pic>
      <p:pic>
        <p:nvPicPr>
          <p:cNvPr id="38" name="Obrázek 1">
            <a:extLst>
              <a:ext uri="{FF2B5EF4-FFF2-40B4-BE49-F238E27FC236}">
                <a16:creationId xmlns:a16="http://schemas.microsoft.com/office/drawing/2014/main" id="{330E861A-9A93-4A66-8814-8C0EE71D8C0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64" y="3939748"/>
            <a:ext cx="701884" cy="45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VÃ½sledek obrÃ¡zku pro bvv logo">
            <a:extLst>
              <a:ext uri="{FF2B5EF4-FFF2-40B4-BE49-F238E27FC236}">
                <a16:creationId xmlns:a16="http://schemas.microsoft.com/office/drawing/2014/main" id="{826760B0-CA75-4745-B0AA-F65AED768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90" y="2409935"/>
            <a:ext cx="663559" cy="66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jic logo&quot;">
            <a:extLst>
              <a:ext uri="{FF2B5EF4-FFF2-40B4-BE49-F238E27FC236}">
                <a16:creationId xmlns:a16="http://schemas.microsoft.com/office/drawing/2014/main" id="{AB6B1F65-F39C-43D8-AE8F-A66393668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0" y="2534462"/>
            <a:ext cx="1279514" cy="37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215862C8-3451-A14A-AEB9-1D478ACDA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4" b="18934"/>
          <a:stretch/>
        </p:blipFill>
        <p:spPr bwMode="auto">
          <a:xfrm>
            <a:off x="5525747" y="899828"/>
            <a:ext cx="939717" cy="64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09508B8-C3FD-9E0A-876F-E51EF277938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96765" y="2409935"/>
            <a:ext cx="1092614" cy="68274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328B7C6-0AB1-77BC-688B-F9284F096B4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36339" y="2436629"/>
            <a:ext cx="1616093" cy="51698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BCEFAFB-9415-CA64-B36A-6F76A804A74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437555" y="906949"/>
            <a:ext cx="2074609" cy="62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VÃ½sledek obrÃ¡zku pro veletrhy brno logo">
            <a:extLst>
              <a:ext uri="{FF2B5EF4-FFF2-40B4-BE49-F238E27FC236}">
                <a16:creationId xmlns:a16="http://schemas.microsoft.com/office/drawing/2014/main" id="{F15BA1DA-4EF3-4F44-9F16-F23EFCF3E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266" y="4131790"/>
            <a:ext cx="121518" cy="12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E560E9C-465E-4BDF-B9F3-6BC38871F469}"/>
              </a:ext>
            </a:extLst>
          </p:cNvPr>
          <p:cNvSpPr txBox="1"/>
          <p:nvPr/>
        </p:nvSpPr>
        <p:spPr>
          <a:xfrm>
            <a:off x="0" y="18516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9852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Spolupráce firem a středních škol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3528" y="987574"/>
            <a:ext cx="8029664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l-PL" sz="2400" dirty="0"/>
              <a:t> Soutěž Talenty pro firmy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l-PL" sz="2400" dirty="0"/>
              <a:t> Burza zaměstnání na SŠDOS MK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l-PL" sz="2400" dirty="0"/>
              <a:t> Budoucnost řemesel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C6C010-C2BB-D04C-4177-573475F0D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9"/>
          <a:stretch/>
        </p:blipFill>
        <p:spPr bwMode="auto">
          <a:xfrm>
            <a:off x="457200" y="2490403"/>
            <a:ext cx="4127500" cy="18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D895328-96C0-F033-904B-C749D67479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4" y="1697682"/>
            <a:ext cx="3573016" cy="26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9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Spolupráce firem a středních škol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98827" y="1131590"/>
            <a:ext cx="8029664" cy="3894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pl-PL" sz="2400" dirty="0"/>
              <a:t>nabídka praxí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l-PL" sz="2400" dirty="0"/>
              <a:t> nabídka stipendií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 zbytný materiál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 exkurze do firem pro žáky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 exkurze do firem pro výchovné/kariérové poradce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 veletrhy pracovních příležitostí / burzy práce 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l-PL" sz="2400" dirty="0"/>
              <a:t> oborová setkávání představitelů firem a škol</a:t>
            </a:r>
          </a:p>
          <a:p>
            <a:pPr>
              <a:lnSpc>
                <a:spcPct val="130000"/>
              </a:lnSpc>
            </a:pPr>
            <a:endParaRPr lang="cs-CZ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89FF11-98F2-0599-7B10-64E676FB9B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6"/>
          <a:stretch/>
        </p:blipFill>
        <p:spPr bwMode="auto">
          <a:xfrm>
            <a:off x="4139952" y="1203598"/>
            <a:ext cx="3028832" cy="1788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Obsah obrázku oblečení, osoba, Reflexní oděvy, pracovní oděvy&#10;&#10;Popis byl vytvořen automaticky">
            <a:extLst>
              <a:ext uri="{FF2B5EF4-FFF2-40B4-BE49-F238E27FC236}">
                <a16:creationId xmlns:a16="http://schemas.microsoft.com/office/drawing/2014/main" id="{0C8A4E16-B50A-754B-EE9C-EF7112F9D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8387" y="1203598"/>
            <a:ext cx="1655177" cy="29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1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Služby pro podnikatele</a:t>
            </a:r>
          </a:p>
        </p:txBody>
      </p:sp>
      <p:pic>
        <p:nvPicPr>
          <p:cNvPr id="6146" name="Picture 2" descr="VÃ½sledek obrÃ¡zku pro informaÄnÃ­ mÃ­sto pro podnikatele">
            <a:extLst>
              <a:ext uri="{FF2B5EF4-FFF2-40B4-BE49-F238E27FC236}">
                <a16:creationId xmlns:a16="http://schemas.microsoft.com/office/drawing/2014/main" id="{5BC90913-9A20-46A6-AC28-769A4043F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20" y="1347614"/>
            <a:ext cx="2170584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2151A6F-DE99-8652-7FC8-80D3817A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84036"/>
            <a:ext cx="3121056" cy="63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3ECAE10-FD35-5CAC-0CB7-B82B5F3CA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71" y="3075806"/>
            <a:ext cx="1892994" cy="8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3390002-3C69-F046-5997-7FF5ADB1E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20" y="2571750"/>
            <a:ext cx="2131417" cy="213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52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/>
              <a:t>Podpora exportu - CMO při RHK Brno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741BC58-799C-42A3-8059-2109619B677D}"/>
              </a:ext>
            </a:extLst>
          </p:cNvPr>
          <p:cNvSpPr txBox="1"/>
          <p:nvPr/>
        </p:nvSpPr>
        <p:spPr>
          <a:xfrm>
            <a:off x="494495" y="1275606"/>
            <a:ext cx="8676455" cy="331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do zahraničí:</a:t>
            </a:r>
            <a:endParaRPr lang="cs-CZ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Sevilla, Španělsko -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Aerospace &amp; Defense </a:t>
            </a:r>
            <a:b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Meetings-ADM Sevilla 2024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cs-CZ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 Krajského exportního specialisty:</a:t>
            </a:r>
          </a:p>
          <a:p>
            <a:pPr marL="285750" lvl="0" indent="-2857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„Point </a:t>
            </a:r>
            <a:r>
              <a:rPr lang="cs-CZ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pro podnikatele a firmy,</a:t>
            </a:r>
          </a:p>
          <a:p>
            <a:pPr marL="285750" lvl="0" indent="-2857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orientace v systému podpory exportu,</a:t>
            </a:r>
          </a:p>
          <a:p>
            <a:pPr marL="285750" lvl="0" indent="-2857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exportní poradenství,</a:t>
            </a:r>
          </a:p>
          <a:p>
            <a:pPr marL="285750" lvl="0" indent="-2857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 při sestavení a realizaci ročního 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exportního plánu. 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cs-CZ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AEC16B5-1588-4A85-9D44-51DB98C24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880" y="205979"/>
            <a:ext cx="10636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52430244-DDC0-3674-1E44-4C2046E3D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3" t="8541" r="1562"/>
          <a:stretch/>
        </p:blipFill>
        <p:spPr bwMode="auto">
          <a:xfrm>
            <a:off x="5436096" y="1419783"/>
            <a:ext cx="3141401" cy="24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9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6006"/>
            <a:ext cx="8229600" cy="857250"/>
          </a:xfrm>
        </p:spPr>
        <p:txBody>
          <a:bodyPr/>
          <a:lstStyle/>
          <a:p>
            <a:pPr algn="l"/>
            <a:r>
              <a:rPr lang="cs-CZ" dirty="0"/>
              <a:t>Vzdělávání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57200" y="1141358"/>
            <a:ext cx="5407479" cy="286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pl-PL" sz="2000" dirty="0"/>
              <a:t>mzdy a odměny z dohod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daňové a účetní aktuality 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pl-PL" sz="2000" dirty="0"/>
              <a:t>nové dotační výzvy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l-PL" sz="2000" dirty="0"/>
              <a:t> celní řízení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l-PL" sz="2000" dirty="0"/>
              <a:t> finanční gramotnost (pro ZŠ a SŠ)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podnikání rodinných firem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kyberbezpečnost, AI</a:t>
            </a:r>
          </a:p>
        </p:txBody>
      </p:sp>
      <p:pic>
        <p:nvPicPr>
          <p:cNvPr id="6" name="obrázek 2">
            <a:extLst>
              <a:ext uri="{FF2B5EF4-FFF2-40B4-BE49-F238E27FC236}">
                <a16:creationId xmlns:a16="http://schemas.microsoft.com/office/drawing/2014/main" id="{6B74A35E-4428-A33F-B7A4-9B71DF8AC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9502"/>
            <a:ext cx="2880000" cy="216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Může jít o obrázek 14 lidí, studující lidé a text">
            <a:extLst>
              <a:ext uri="{FF2B5EF4-FFF2-40B4-BE49-F238E27FC236}">
                <a16:creationId xmlns:a16="http://schemas.microsoft.com/office/drawing/2014/main" id="{75C930F0-0F6E-C892-DDD6-F9C86107A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83473"/>
            <a:ext cx="2880000" cy="162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38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686800" cy="857250"/>
          </a:xfrm>
        </p:spPr>
        <p:txBody>
          <a:bodyPr>
            <a:noAutofit/>
          </a:bodyPr>
          <a:lstStyle/>
          <a:p>
            <a:pPr algn="l"/>
            <a:r>
              <a:rPr lang="cs-CZ" sz="3600" dirty="0"/>
              <a:t>Konference BRNO INDUSTRY 4.0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89DCFA2-F006-4720-9CFB-93EE88487D88}"/>
              </a:ext>
            </a:extLst>
          </p:cNvPr>
          <p:cNvSpPr txBox="1"/>
          <p:nvPr/>
        </p:nvSpPr>
        <p:spPr>
          <a:xfrm>
            <a:off x="467544" y="1062984"/>
            <a:ext cx="3600400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Konference s mezinárodní účastí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Digitalizace, odolnost, udržitelnost a kyberbezpečnost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Networking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220 účastníků</a:t>
            </a:r>
          </a:p>
          <a:p>
            <a:pPr>
              <a:lnSpc>
                <a:spcPct val="150000"/>
              </a:lnSpc>
            </a:pPr>
            <a:endParaRPr lang="cs-CZ" sz="2000" dirty="0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20F1EFF3-72AE-A2CD-9086-38DD29706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7574"/>
            <a:ext cx="2818656" cy="188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ndefined">
            <a:extLst>
              <a:ext uri="{FF2B5EF4-FFF2-40B4-BE49-F238E27FC236}">
                <a16:creationId xmlns:a16="http://schemas.microsoft.com/office/drawing/2014/main" id="{D8130651-7C7C-5D5A-52DD-3C9B0E2A9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69026"/>
            <a:ext cx="2664296" cy="177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03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686800" cy="857250"/>
          </a:xfrm>
        </p:spPr>
        <p:txBody>
          <a:bodyPr>
            <a:noAutofit/>
          </a:bodyPr>
          <a:lstStyle/>
          <a:p>
            <a:pPr algn="l"/>
            <a:r>
              <a:rPr lang="cs-CZ" sz="3600" dirty="0"/>
              <a:t>Konference Budoucnost jaderného průmyslu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89DCFA2-F006-4720-9CFB-93EE88487D88}"/>
              </a:ext>
            </a:extLst>
          </p:cNvPr>
          <p:cNvSpPr txBox="1"/>
          <p:nvPr/>
        </p:nvSpPr>
        <p:spPr>
          <a:xfrm>
            <a:off x="467544" y="1062984"/>
            <a:ext cx="3600400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Za účasti premiéra a dalších vysokých představitelů ministerstev a společnosti ČEZ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Za účasti dodavatelských firem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Za účasti starostů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4143DAA-E9CF-5562-BF9B-CB76335368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6"/>
          <a:stretch/>
        </p:blipFill>
        <p:spPr>
          <a:xfrm>
            <a:off x="4355976" y="1203598"/>
            <a:ext cx="4197085" cy="286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8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686800" cy="857250"/>
          </a:xfrm>
        </p:spPr>
        <p:txBody>
          <a:bodyPr>
            <a:noAutofit/>
          </a:bodyPr>
          <a:lstStyle/>
          <a:p>
            <a:pPr algn="l"/>
            <a:r>
              <a:rPr lang="cs-CZ" sz="3600" dirty="0"/>
              <a:t>Konference Budoucnost středního školství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66FE32D-18A1-5712-D537-060157B62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200445"/>
            <a:ext cx="3325065" cy="273945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A2E3143-6468-6E12-5A84-CDE738AF4B6F}"/>
              </a:ext>
            </a:extLst>
          </p:cNvPr>
          <p:cNvSpPr txBox="1"/>
          <p:nvPr/>
        </p:nvSpPr>
        <p:spPr>
          <a:xfrm>
            <a:off x="457200" y="1071603"/>
            <a:ext cx="3600400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17. 6. 2024, </a:t>
            </a:r>
            <a:r>
              <a:rPr lang="cs-CZ" sz="2000" dirty="0" err="1"/>
              <a:t>kongresák.space</a:t>
            </a:r>
            <a:endParaRPr lang="cs-CZ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Za účasti ministra školství, náměstka ministra a dalších významných hostů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Za účasti ředitelů středních škol v JMK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Za účasti firem z JMK</a:t>
            </a:r>
          </a:p>
        </p:txBody>
      </p:sp>
    </p:spTree>
    <p:extLst>
      <p:ext uri="{BB962C8B-B14F-4D97-AF65-F5344CB8AC3E}">
        <p14:creationId xmlns:p14="http://schemas.microsoft.com/office/powerpoint/2010/main" val="17354478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249</Words>
  <Application>Microsoft Office PowerPoint</Application>
  <PresentationFormat>Předvádění na obrazovce (16:9)</PresentationFormat>
  <Paragraphs>49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Motiv systému Office</vt:lpstr>
      <vt:lpstr>Prezentace aplikace PowerPoint</vt:lpstr>
      <vt:lpstr>Spolupráce firem a středních škol</vt:lpstr>
      <vt:lpstr>Spolupráce firem a středních škol</vt:lpstr>
      <vt:lpstr>Služby pro podnikatele</vt:lpstr>
      <vt:lpstr>Podpora exportu - CMO při RHK Brno</vt:lpstr>
      <vt:lpstr>Vzdělávání</vt:lpstr>
      <vt:lpstr>Konference BRNO INDUSTRY 4.0</vt:lpstr>
      <vt:lpstr>Konference Budoucnost jaderného průmyslu</vt:lpstr>
      <vt:lpstr>Konference Budoucnost středního školství</vt:lpstr>
      <vt:lpstr>Partneři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Marek Ševčík</dc:creator>
  <cp:lastModifiedBy>Tomáš Psota</cp:lastModifiedBy>
  <cp:revision>163</cp:revision>
  <dcterms:created xsi:type="dcterms:W3CDTF">2018-12-06T08:30:39Z</dcterms:created>
  <dcterms:modified xsi:type="dcterms:W3CDTF">2024-06-12T10:26:45Z</dcterms:modified>
</cp:coreProperties>
</file>