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51" r:id="rId2"/>
    <p:sldMasterId id="2147483653" r:id="rId3"/>
    <p:sldMasterId id="2147483655" r:id="rId4"/>
    <p:sldMasterId id="2147483666" r:id="rId5"/>
  </p:sldMasterIdLst>
  <p:sldIdLst>
    <p:sldId id="264" r:id="rId6"/>
    <p:sldId id="266" r:id="rId7"/>
    <p:sldId id="276" r:id="rId8"/>
    <p:sldId id="282" r:id="rId9"/>
    <p:sldId id="284" r:id="rId10"/>
    <p:sldId id="283" r:id="rId11"/>
    <p:sldId id="285" r:id="rId12"/>
    <p:sldId id="279" r:id="rId13"/>
    <p:sldId id="299" r:id="rId14"/>
    <p:sldId id="301" r:id="rId15"/>
    <p:sldId id="300" r:id="rId16"/>
    <p:sldId id="268" r:id="rId17"/>
    <p:sldId id="281" r:id="rId18"/>
    <p:sldId id="270" r:id="rId19"/>
    <p:sldId id="287" r:id="rId20"/>
    <p:sldId id="286" r:id="rId21"/>
    <p:sldId id="278" r:id="rId22"/>
    <p:sldId id="288" r:id="rId23"/>
    <p:sldId id="271" r:id="rId24"/>
    <p:sldId id="289" r:id="rId25"/>
    <p:sldId id="292" r:id="rId26"/>
    <p:sldId id="293" r:id="rId27"/>
    <p:sldId id="294" r:id="rId28"/>
    <p:sldId id="277" r:id="rId29"/>
    <p:sldId id="302" r:id="rId30"/>
    <p:sldId id="303" r:id="rId31"/>
    <p:sldId id="304" r:id="rId32"/>
    <p:sldId id="305" r:id="rId33"/>
    <p:sldId id="306" r:id="rId34"/>
    <p:sldId id="295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271"/>
    <a:srgbClr val="1D3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57"/>
    <p:restoredTop sz="94650"/>
  </p:normalViewPr>
  <p:slideViewPr>
    <p:cSldViewPr snapToGrid="0" snapToObjects="1">
      <p:cViewPr varScale="1">
        <p:scale>
          <a:sx n="81" d="100"/>
          <a:sy n="81" d="100"/>
        </p:scale>
        <p:origin x="11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0826514892160219"/>
          <c:y val="0.15292213473315835"/>
          <c:w val="0.57622332534520149"/>
          <c:h val="0.73628536016331303"/>
        </c:manualLayout>
      </c:layout>
      <c:pieChart>
        <c:varyColors val="1"/>
        <c:ser>
          <c:idx val="0"/>
          <c:order val="0"/>
          <c:tx>
            <c:strRef>
              <c:f>List1!$B$12</c:f>
              <c:strCache>
                <c:ptCount val="1"/>
                <c:pt idx="0">
                  <c:v>Primér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A3-4BE0-8707-B66D88A143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A3-4BE0-8707-B66D88A143C3}"/>
              </c:ext>
            </c:extLst>
          </c:dPt>
          <c:dLbls>
            <c:dLbl>
              <c:idx val="0"/>
              <c:layout>
                <c:manualLayout>
                  <c:x val="-0.20305232226406489"/>
                  <c:y val="-0.18290390784485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F9AAF72-07C6-42A3-A230-A90430436673}" type="CELLRANG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r>
                      <a:rPr lang="en-US" b="1" baseline="0">
                        <a:solidFill>
                          <a:schemeClr val="bg1"/>
                        </a:solidFill>
                      </a:rPr>
                      <a:t>; </a:t>
                    </a:r>
                    <a:fld id="{299CFE24-4B10-4BC9-AC50-7C9BF61F218C}" type="PERCENTAG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[PROCENTO]</a:t>
                    </a:fld>
                    <a:endParaRPr lang="en-US" b="1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2A3-4BE0-8707-B66D88A143C3}"/>
                </c:ext>
              </c:extLst>
            </c:dLbl>
            <c:dLbl>
              <c:idx val="1"/>
              <c:layout>
                <c:manualLayout>
                  <c:x val="0.20350336642702274"/>
                  <c:y val="0.123182050160396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1BF8766-25E9-40F0-95AA-D1730D72DAD8}" type="CELLRANG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r>
                      <a:rPr lang="en-US" b="1" baseline="0">
                        <a:solidFill>
                          <a:schemeClr val="bg1"/>
                        </a:solidFill>
                      </a:rPr>
                      <a:t>; </a:t>
                    </a:r>
                    <a:fld id="{AE7A0841-6617-4413-8877-ACA4FD3456DB}" type="PERCENTAG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[PROCENTO]</a:t>
                    </a:fld>
                    <a:endParaRPr lang="en-US" b="1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2A3-4BE0-8707-B66D88A143C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List1!$A$13:$A$14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List1!$B$13:$B$14</c:f>
              <c:numCache>
                <c:formatCode>General</c:formatCode>
                <c:ptCount val="2"/>
                <c:pt idx="0">
                  <c:v>3153</c:v>
                </c:pt>
                <c:pt idx="1">
                  <c:v>1636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List1!$A$13:$A$14</c15:f>
                <c15:dlblRangeCache>
                  <c:ptCount val="2"/>
                  <c:pt idx="0">
                    <c:v>Muži</c:v>
                  </c:pt>
                  <c:pt idx="1">
                    <c:v>Ženy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2A3-4BE0-8707-B66D88A14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0826514892160219"/>
          <c:y val="0.15292213473315835"/>
          <c:w val="0.57622332534520149"/>
          <c:h val="0.73628536016331303"/>
        </c:manualLayout>
      </c:layout>
      <c:pieChart>
        <c:varyColors val="1"/>
        <c:ser>
          <c:idx val="0"/>
          <c:order val="0"/>
          <c:tx>
            <c:strRef>
              <c:f>List1!$C$12</c:f>
              <c:strCache>
                <c:ptCount val="1"/>
                <c:pt idx="0">
                  <c:v>Sekundér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F0-4CD6-AB40-75CD638962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F0-4CD6-AB40-75CD638962FE}"/>
              </c:ext>
            </c:extLst>
          </c:dPt>
          <c:dLbls>
            <c:dLbl>
              <c:idx val="0"/>
              <c:layout>
                <c:manualLayout>
                  <c:x val="-0.22178691658107955"/>
                  <c:y val="-0.124178696412948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B0F30F2-52FF-45CC-A5C5-7B3816BB20A0}" type="CELLRANG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r>
                      <a:rPr lang="en-US" b="1" baseline="0">
                        <a:solidFill>
                          <a:schemeClr val="bg1"/>
                        </a:solidFill>
                      </a:rPr>
                      <a:t>; </a:t>
                    </a:r>
                    <a:fld id="{D736612B-B805-41D7-9D84-8AB46A4BF6E1}" type="PERCENTAG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[PROCENTO]</a:t>
                    </a:fld>
                    <a:endParaRPr lang="en-US" b="1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AF0-4CD6-AB40-75CD638962FE}"/>
                </c:ext>
              </c:extLst>
            </c:dLbl>
            <c:dLbl>
              <c:idx val="1"/>
              <c:layout>
                <c:manualLayout>
                  <c:x val="0.19551623302521967"/>
                  <c:y val="0.12579943132108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C9C81F5-DF59-42E2-BF3B-C486E8FFC929}" type="CELLRANG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[OBLAST BUNĚK]</a:t>
                    </a:fld>
                    <a:r>
                      <a:rPr lang="en-US" b="1" baseline="0">
                        <a:solidFill>
                          <a:schemeClr val="bg1"/>
                        </a:solidFill>
                      </a:rPr>
                      <a:t>; </a:t>
                    </a:r>
                    <a:fld id="{E64CDF19-5C71-4FB7-A925-1BA422A5F614}" type="PERCENTAGE">
                      <a:rPr lang="en-US" b="1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[PROCENTO]</a:t>
                    </a:fld>
                    <a:endParaRPr lang="en-US" b="1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AF0-4CD6-AB40-75CD638962F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List1!$A$13:$A$14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List1!$C$13:$C$14</c:f>
              <c:numCache>
                <c:formatCode>General</c:formatCode>
                <c:ptCount val="2"/>
                <c:pt idx="0">
                  <c:v>56230</c:v>
                </c:pt>
                <c:pt idx="1">
                  <c:v>29029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List1!$A$13:$A$14</c15:f>
                <c15:dlblRangeCache>
                  <c:ptCount val="2"/>
                  <c:pt idx="0">
                    <c:v>Muži</c:v>
                  </c:pt>
                  <c:pt idx="1">
                    <c:v>Ženy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AF0-4CD6-AB40-75CD63896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0826514892160219"/>
          <c:y val="0.15292213473315835"/>
          <c:w val="0.57622332534520149"/>
          <c:h val="0.73628536016331303"/>
        </c:manualLayout>
      </c:layout>
      <c:pieChart>
        <c:varyColors val="1"/>
        <c:ser>
          <c:idx val="0"/>
          <c:order val="0"/>
          <c:tx>
            <c:strRef>
              <c:f>List1!$D$12</c:f>
              <c:strCache>
                <c:ptCount val="1"/>
                <c:pt idx="0">
                  <c:v>Terciér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02-488B-B31E-689055A49E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02-488B-B31E-689055A49E3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EFB9791-3E39-4549-98EC-9F31871C4986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59E95FB5-DED0-402E-B3D4-8260DB343869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002-488B-B31E-689055A49E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C4A9D9-4933-4E33-81A5-C03D381D3A56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8EF2F503-C2A7-4ED8-AF0A-05552ABCBF6B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002-488B-B31E-689055A49E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List1!$A$13:$A$14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List1!$D$13:$D$14</c:f>
              <c:numCache>
                <c:formatCode>General</c:formatCode>
                <c:ptCount val="2"/>
                <c:pt idx="0">
                  <c:v>64897</c:v>
                </c:pt>
                <c:pt idx="1">
                  <c:v>99203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List1!$A$13:$A$14</c15:f>
                <c15:dlblRangeCache>
                  <c:ptCount val="2"/>
                  <c:pt idx="0">
                    <c:v>Muži</c:v>
                  </c:pt>
                  <c:pt idx="1">
                    <c:v>Ženy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002-488B-B31E-689055A49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0826514892160219"/>
          <c:y val="0.15292213473315835"/>
          <c:w val="0.57622332534520149"/>
          <c:h val="0.73628536016331303"/>
        </c:manualLayout>
      </c:layout>
      <c:pieChart>
        <c:varyColors val="1"/>
        <c:ser>
          <c:idx val="0"/>
          <c:order val="0"/>
          <c:tx>
            <c:strRef>
              <c:f>List1!$E$12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DD-41AA-B83E-3C8AE56F3E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DD-41AA-B83E-3C8AE56F3E99}"/>
              </c:ext>
            </c:extLst>
          </c:dPt>
          <c:dLbls>
            <c:dLbl>
              <c:idx val="0"/>
              <c:layout>
                <c:manualLayout>
                  <c:x val="-0.24071850393700781"/>
                  <c:y val="1.2208369787109945E-3"/>
                </c:manualLayout>
              </c:layout>
              <c:tx>
                <c:rich>
                  <a:bodyPr/>
                  <a:lstStyle/>
                  <a:p>
                    <a:fld id="{FADF75F2-A78B-403F-82D9-9A6DA78FAB3C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2866831E-0FD9-4C7E-9B59-99E93B01A595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3DD-41AA-B83E-3C8AE56F3E99}"/>
                </c:ext>
              </c:extLst>
            </c:dLbl>
            <c:dLbl>
              <c:idx val="1"/>
              <c:layout>
                <c:manualLayout>
                  <c:x val="0.22984637110578568"/>
                  <c:y val="-1.2331583552055993E-2"/>
                </c:manualLayout>
              </c:layout>
              <c:tx>
                <c:rich>
                  <a:bodyPr/>
                  <a:lstStyle/>
                  <a:p>
                    <a:fld id="{B8CDBE46-5F76-40BD-A8F2-3F69E6414708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D7FAD3FE-7553-461B-995B-A3F087A9D7C3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3DD-41AA-B83E-3C8AE56F3E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List1!$A$13:$A$14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List1!$E$13:$E$14</c:f>
              <c:numCache>
                <c:formatCode>General</c:formatCode>
                <c:ptCount val="2"/>
                <c:pt idx="0">
                  <c:v>124280</c:v>
                </c:pt>
                <c:pt idx="1">
                  <c:v>129868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List1!$A$13:$A$14</c15:f>
                <c15:dlblRangeCache>
                  <c:ptCount val="2"/>
                  <c:pt idx="0">
                    <c:v>Muži</c:v>
                  </c:pt>
                  <c:pt idx="1">
                    <c:v>Ženy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33DD-41AA-B83E-3C8AE56F3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0826514892160219"/>
          <c:y val="0.15292213473315835"/>
          <c:w val="0.57622332534520149"/>
          <c:h val="0.73628536016331303"/>
        </c:manualLayout>
      </c:layout>
      <c:pieChart>
        <c:varyColors val="1"/>
        <c:ser>
          <c:idx val="0"/>
          <c:order val="0"/>
          <c:tx>
            <c:strRef>
              <c:f>List1!$O$52</c:f>
              <c:strCache>
                <c:ptCount val="1"/>
                <c:pt idx="0">
                  <c:v>Primér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EC-4BEE-BCD5-681D8855F9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EC-4BEE-BCD5-681D8855F9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EC-4BEE-BCD5-681D8855F9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EC-4BEE-BCD5-681D8855F9D2}"/>
              </c:ext>
            </c:extLst>
          </c:dPt>
          <c:dLbls>
            <c:dLbl>
              <c:idx val="0"/>
              <c:layout>
                <c:manualLayout>
                  <c:x val="-3.7167636654113888E-3"/>
                  <c:y val="3.385389326334208E-2"/>
                </c:manualLayout>
              </c:layout>
              <c:tx>
                <c:rich>
                  <a:bodyPr/>
                  <a:lstStyle/>
                  <a:p>
                    <a:fld id="{DFC0F8F0-96A1-44D3-8D3C-6E59F92F5077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717246DB-EAC5-475A-9A84-43BA3510E123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4EC-4BEE-BCD5-681D8855F9D2}"/>
                </c:ext>
              </c:extLst>
            </c:dLbl>
            <c:dLbl>
              <c:idx val="1"/>
              <c:layout>
                <c:manualLayout>
                  <c:x val="-0.19800553463425768"/>
                  <c:y val="-0.23311752697579477"/>
                </c:manualLayout>
              </c:layout>
              <c:tx>
                <c:rich>
                  <a:bodyPr/>
                  <a:lstStyle/>
                  <a:p>
                    <a:fld id="{1AFA9630-D3ED-4118-996A-B5734F6B31B6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5C5228C9-CB67-448B-BBBA-F3DC66E39491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4EC-4BEE-BCD5-681D8855F9D2}"/>
                </c:ext>
              </c:extLst>
            </c:dLbl>
            <c:dLbl>
              <c:idx val="2"/>
              <c:layout>
                <c:manualLayout>
                  <c:x val="0.20092719388337324"/>
                  <c:y val="7.7964785651793531E-2"/>
                </c:manualLayout>
              </c:layout>
              <c:tx>
                <c:rich>
                  <a:bodyPr/>
                  <a:lstStyle/>
                  <a:p>
                    <a:fld id="{D8605F10-1715-465B-95B7-5CEA1572DAB9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EAC7F9D6-44C4-4A6B-BD65-7AD851FB3ACB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4EC-4BEE-BCD5-681D8855F9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808D212-F4A9-4E7F-8B77-3BB0BE5972E1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B0BD2B72-80B7-4348-8C72-4B32BF28AFFB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4EC-4BEE-BCD5-681D8855F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List1!$N$53:$N$56</c:f>
              <c:strCache>
                <c:ptCount val="4"/>
                <c:pt idx="0">
                  <c:v>ZŠ</c:v>
                </c:pt>
                <c:pt idx="1">
                  <c:v>SŠ bez maturity</c:v>
                </c:pt>
                <c:pt idx="2">
                  <c:v>SŠ s mat.</c:v>
                </c:pt>
                <c:pt idx="3">
                  <c:v>VŠ</c:v>
                </c:pt>
              </c:strCache>
            </c:strRef>
          </c:cat>
          <c:val>
            <c:numRef>
              <c:f>List1!$O$53:$O$56</c:f>
              <c:numCache>
                <c:formatCode>General</c:formatCode>
                <c:ptCount val="4"/>
                <c:pt idx="0">
                  <c:v>313</c:v>
                </c:pt>
                <c:pt idx="1">
                  <c:v>2526</c:v>
                </c:pt>
                <c:pt idx="2">
                  <c:v>1386</c:v>
                </c:pt>
                <c:pt idx="3">
                  <c:v>564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List1!$N$53:$N$56</c15:f>
                <c15:dlblRangeCache>
                  <c:ptCount val="4"/>
                  <c:pt idx="0">
                    <c:v>ZŠ</c:v>
                  </c:pt>
                  <c:pt idx="1">
                    <c:v>SŠ bez maturity</c:v>
                  </c:pt>
                  <c:pt idx="2">
                    <c:v>SŠ s mat.</c:v>
                  </c:pt>
                  <c:pt idx="3">
                    <c:v>VŠ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4EC-4BEE-BCD5-681D8855F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0826514892160219"/>
          <c:y val="0.15292213473315835"/>
          <c:w val="0.57622332534520149"/>
          <c:h val="0.73628536016331303"/>
        </c:manualLayout>
      </c:layout>
      <c:pieChart>
        <c:varyColors val="1"/>
        <c:ser>
          <c:idx val="0"/>
          <c:order val="0"/>
          <c:tx>
            <c:strRef>
              <c:f>List1!$P$52</c:f>
              <c:strCache>
                <c:ptCount val="1"/>
                <c:pt idx="0">
                  <c:v>Sekundér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D3-4399-A07D-9C0AAB929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D3-4399-A07D-9C0AAB929E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D3-4399-A07D-9C0AAB929E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D3-4399-A07D-9C0AAB929E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6175FE2-7FC6-40D5-B36D-05D067091663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BB3ECCAA-7CAD-4B1E-9FFF-05D4DC06E3F7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BD3-4399-A07D-9C0AAB929E06}"/>
                </c:ext>
              </c:extLst>
            </c:dLbl>
            <c:dLbl>
              <c:idx val="1"/>
              <c:layout>
                <c:manualLayout>
                  <c:x val="-0.1988320209973754"/>
                  <c:y val="-0.1613750364537766"/>
                </c:manualLayout>
              </c:layout>
              <c:tx>
                <c:rich>
                  <a:bodyPr/>
                  <a:lstStyle/>
                  <a:p>
                    <a:fld id="{486CA380-FA61-4A85-B004-E9E61F8C2EDA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AA5FAEA7-6327-4EA5-8022-6EFD139ADA85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BD3-4399-A07D-9C0AAB929E06}"/>
                </c:ext>
              </c:extLst>
            </c:dLbl>
            <c:dLbl>
              <c:idx val="2"/>
              <c:layout>
                <c:manualLayout>
                  <c:x val="0.20656909734109319"/>
                  <c:y val="-6.3011446485855938E-2"/>
                </c:manualLayout>
              </c:layout>
              <c:tx>
                <c:rich>
                  <a:bodyPr/>
                  <a:lstStyle/>
                  <a:p>
                    <a:fld id="{2EB7029D-CCBC-4F2B-AF4D-49BED147064A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D9E66972-EE2E-4C6D-9595-4BF20926DC1E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BD3-4399-A07D-9C0AAB929E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1319D46-2F08-481F-9EAD-ECCCAB1663A1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D3CEA8D0-4375-4D47-A56A-EC14D1D4AB9D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BD3-4399-A07D-9C0AAB929E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List1!$N$53:$N$56</c:f>
              <c:strCache>
                <c:ptCount val="4"/>
                <c:pt idx="0">
                  <c:v>ZŠ</c:v>
                </c:pt>
                <c:pt idx="1">
                  <c:v>SŠ bez maturity</c:v>
                </c:pt>
                <c:pt idx="2">
                  <c:v>SŠ s mat.</c:v>
                </c:pt>
                <c:pt idx="3">
                  <c:v>VŠ</c:v>
                </c:pt>
              </c:strCache>
            </c:strRef>
          </c:cat>
          <c:val>
            <c:numRef>
              <c:f>List1!$P$53:$P$56</c:f>
              <c:numCache>
                <c:formatCode>General</c:formatCode>
                <c:ptCount val="4"/>
                <c:pt idx="0">
                  <c:v>7403</c:v>
                </c:pt>
                <c:pt idx="1">
                  <c:v>33777</c:v>
                </c:pt>
                <c:pt idx="2">
                  <c:v>30751</c:v>
                </c:pt>
                <c:pt idx="3">
                  <c:v>13328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List1!$N$53:$N$56</c15:f>
                <c15:dlblRangeCache>
                  <c:ptCount val="4"/>
                  <c:pt idx="0">
                    <c:v>ZŠ</c:v>
                  </c:pt>
                  <c:pt idx="1">
                    <c:v>SŠ bez maturity</c:v>
                  </c:pt>
                  <c:pt idx="2">
                    <c:v>SŠ s mat.</c:v>
                  </c:pt>
                  <c:pt idx="3">
                    <c:v>VŠ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BD3-4399-A07D-9C0AAB929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0826514892160219"/>
          <c:y val="0.15292213473315835"/>
          <c:w val="0.57622332534520149"/>
          <c:h val="0.73628536016331303"/>
        </c:manualLayout>
      </c:layout>
      <c:pieChart>
        <c:varyColors val="1"/>
        <c:ser>
          <c:idx val="0"/>
          <c:order val="0"/>
          <c:tx>
            <c:strRef>
              <c:f>List1!$Q$52</c:f>
              <c:strCache>
                <c:ptCount val="1"/>
                <c:pt idx="0">
                  <c:v>Terciér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1-4306-862C-2F91B531D1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1-4306-862C-2F91B531D1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1-4306-862C-2F91B531D1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1-4306-862C-2F91B531D11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1CAC868-CC38-4E74-B422-33479887EC73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2C023523-503B-4839-A886-21AC834F1009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401-4306-862C-2F91B531D1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5750D9-64A5-4B01-8AB7-0430768EFFB4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71A467C9-F2AC-4577-8B8B-51C28823EC7F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401-4306-862C-2F91B531D11F}"/>
                </c:ext>
              </c:extLst>
            </c:dLbl>
            <c:dLbl>
              <c:idx val="2"/>
              <c:layout>
                <c:manualLayout>
                  <c:x val="-6.4394043135912363E-2"/>
                  <c:y val="-0.18194444444444444"/>
                </c:manualLayout>
              </c:layout>
              <c:tx>
                <c:rich>
                  <a:bodyPr/>
                  <a:lstStyle/>
                  <a:p>
                    <a:fld id="{8D9D1E87-83FC-4BE4-8E18-AFD035056F70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146F2093-913F-4746-8F64-C9FB5CAD79A8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401-4306-862C-2F91B531D11F}"/>
                </c:ext>
              </c:extLst>
            </c:dLbl>
            <c:dLbl>
              <c:idx val="3"/>
              <c:layout>
                <c:manualLayout>
                  <c:x val="0.17297900262467192"/>
                  <c:y val="0.19892862350539517"/>
                </c:manualLayout>
              </c:layout>
              <c:tx>
                <c:rich>
                  <a:bodyPr/>
                  <a:lstStyle/>
                  <a:p>
                    <a:fld id="{9AAC3774-5FD3-414B-9179-DD84641A502C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A227848C-2B93-4C23-9F30-915091B9B141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401-4306-862C-2F91B531D1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List1!$N$53:$N$56</c:f>
              <c:strCache>
                <c:ptCount val="4"/>
                <c:pt idx="0">
                  <c:v>ZŠ</c:v>
                </c:pt>
                <c:pt idx="1">
                  <c:v>SŠ bez maturity</c:v>
                </c:pt>
                <c:pt idx="2">
                  <c:v>SŠ s mat.</c:v>
                </c:pt>
                <c:pt idx="3">
                  <c:v>VŠ</c:v>
                </c:pt>
              </c:strCache>
            </c:strRef>
          </c:cat>
          <c:val>
            <c:numRef>
              <c:f>List1!$Q$53:$Q$56</c:f>
              <c:numCache>
                <c:formatCode>General</c:formatCode>
                <c:ptCount val="4"/>
                <c:pt idx="0">
                  <c:v>7233</c:v>
                </c:pt>
                <c:pt idx="1">
                  <c:v>28339</c:v>
                </c:pt>
                <c:pt idx="2">
                  <c:v>63837</c:v>
                </c:pt>
                <c:pt idx="3">
                  <c:v>64691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List1!$N$53:$N$56</c15:f>
                <c15:dlblRangeCache>
                  <c:ptCount val="4"/>
                  <c:pt idx="0">
                    <c:v>ZŠ</c:v>
                  </c:pt>
                  <c:pt idx="1">
                    <c:v>SŠ bez maturity</c:v>
                  </c:pt>
                  <c:pt idx="2">
                    <c:v>SŠ s mat.</c:v>
                  </c:pt>
                  <c:pt idx="3">
                    <c:v>VŠ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E401-4306-862C-2F91B531D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0826514892160219"/>
          <c:y val="0.15292213473315835"/>
          <c:w val="0.57622332534520149"/>
          <c:h val="0.73628536016331303"/>
        </c:manualLayout>
      </c:layout>
      <c:pieChart>
        <c:varyColors val="1"/>
        <c:ser>
          <c:idx val="0"/>
          <c:order val="0"/>
          <c:tx>
            <c:strRef>
              <c:f>List1!$R$52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A3-4191-AC26-CB89A57FC9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A3-4191-AC26-CB89A57FC9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A3-4191-AC26-CB89A57FC9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A3-4191-AC26-CB89A57FC9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B13BFB7-68CE-4202-A634-3EE3A70EACC8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13E5AFB5-03F5-4DF1-8FEF-917FBD37BD2B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2A3-4191-AC26-CB89A57FC9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476FD8-6BFE-4255-B6C3-AD2DAA539052}" type="CELLRANGE">
                      <a:rPr lang="en-US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F537097A-E4C7-47D5-90AB-6D86C4DE600F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2A3-4191-AC26-CB89A57FC970}"/>
                </c:ext>
              </c:extLst>
            </c:dLbl>
            <c:dLbl>
              <c:idx val="2"/>
              <c:layout>
                <c:manualLayout>
                  <c:x val="0.15120820495264178"/>
                  <c:y val="-0.18425925925925926"/>
                </c:manualLayout>
              </c:layout>
              <c:tx>
                <c:rich>
                  <a:bodyPr/>
                  <a:lstStyle/>
                  <a:p>
                    <a:fld id="{4C88221D-8C51-4281-8084-0D6BE975BC71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065F3C95-2FEB-4E1B-B987-6D3B9928B51C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2A3-4191-AC26-CB89A57FC970}"/>
                </c:ext>
              </c:extLst>
            </c:dLbl>
            <c:dLbl>
              <c:idx val="3"/>
              <c:layout>
                <c:manualLayout>
                  <c:x val="0.15544548099965766"/>
                  <c:y val="0.23651501895596383"/>
                </c:manualLayout>
              </c:layout>
              <c:tx>
                <c:rich>
                  <a:bodyPr/>
                  <a:lstStyle/>
                  <a:p>
                    <a:fld id="{4035734E-B98E-4E3F-AF2D-9C5E21705527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BFB933A5-CFF1-4CF7-A673-A264B3B8EFE2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2A3-4191-AC26-CB89A57FC97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List1!$N$53:$N$56</c:f>
              <c:strCache>
                <c:ptCount val="4"/>
                <c:pt idx="0">
                  <c:v>ZŠ</c:v>
                </c:pt>
                <c:pt idx="1">
                  <c:v>SŠ bez maturity</c:v>
                </c:pt>
                <c:pt idx="2">
                  <c:v>SŠ s mat.</c:v>
                </c:pt>
                <c:pt idx="3">
                  <c:v>VŠ</c:v>
                </c:pt>
              </c:strCache>
            </c:strRef>
          </c:cat>
          <c:val>
            <c:numRef>
              <c:f>List1!$R$53:$R$56</c:f>
              <c:numCache>
                <c:formatCode>General</c:formatCode>
                <c:ptCount val="4"/>
                <c:pt idx="0">
                  <c:v>14949</c:v>
                </c:pt>
                <c:pt idx="1">
                  <c:v>64642</c:v>
                </c:pt>
                <c:pt idx="2">
                  <c:v>95974</c:v>
                </c:pt>
                <c:pt idx="3">
                  <c:v>78583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List1!$N$53:$N$56</c15:f>
                <c15:dlblRangeCache>
                  <c:ptCount val="4"/>
                  <c:pt idx="0">
                    <c:v>ZŠ</c:v>
                  </c:pt>
                  <c:pt idx="1">
                    <c:v>SŠ bez maturity</c:v>
                  </c:pt>
                  <c:pt idx="2">
                    <c:v>SŠ s mat.</c:v>
                  </c:pt>
                  <c:pt idx="3">
                    <c:v>VŠ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02A3-4191-AC26-CB89A57FC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8048A536-9DD8-C247-8463-801A1A07A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59" y="2282995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powerpointové</a:t>
            </a:r>
            <a:endParaRPr lang="cs-CZ" dirty="0"/>
          </a:p>
        </p:txBody>
      </p:sp>
      <p:sp>
        <p:nvSpPr>
          <p:cNvPr id="4" name="Zástupný symbol pro text 9">
            <a:extLst>
              <a:ext uri="{FF2B5EF4-FFF2-40B4-BE49-F238E27FC236}">
                <a16:creationId xmlns:a16="http://schemas.microsoft.com/office/drawing/2014/main" id="{61F771AA-E39D-1B4D-AA9A-F5C641369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975" y="2854742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prezentace ve třech řádcích</a:t>
            </a:r>
          </a:p>
        </p:txBody>
      </p:sp>
    </p:spTree>
    <p:extLst>
      <p:ext uri="{BB962C8B-B14F-4D97-AF65-F5344CB8AC3E}">
        <p14:creationId xmlns:p14="http://schemas.microsoft.com/office/powerpoint/2010/main" val="113538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3ED73D65-664C-F345-8BD3-7F7CB66C95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10633505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7" name="Zástupný symbol pro text 10">
            <a:extLst>
              <a:ext uri="{FF2B5EF4-FFF2-40B4-BE49-F238E27FC236}">
                <a16:creationId xmlns:a16="http://schemas.microsoft.com/office/drawing/2014/main" id="{04F92B56-1A1D-AD4C-A405-57D3FF3C86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570" y="2713491"/>
            <a:ext cx="10602209" cy="2403475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spcBef>
                <a:spcPts val="0"/>
              </a:spcBef>
              <a:defRPr sz="180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  <a:lvl2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2pPr>
            <a:lvl3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3pPr>
            <a:lvl4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4pPr>
            <a:lvl5pPr algn="just">
              <a:buClr>
                <a:srgbClr val="1D34FE"/>
              </a:buClr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5pPr>
          </a:lstStyle>
          <a:p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004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04962A5D-F328-FB4F-8A89-DACA5CFF3C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1055081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5" name="Zástupný symbol pro text 10">
            <a:extLst>
              <a:ext uri="{FF2B5EF4-FFF2-40B4-BE49-F238E27FC236}">
                <a16:creationId xmlns:a16="http://schemas.microsoft.com/office/drawing/2014/main" id="{849BE7AF-71AA-0844-AE48-AE3A1289E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570" y="2713491"/>
            <a:ext cx="5224069" cy="2403475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spcBef>
                <a:spcPts val="0"/>
              </a:spcBef>
              <a:defRPr sz="180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  <a:lvl2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2pPr>
            <a:lvl3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3pPr>
            <a:lvl4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4pPr>
            <a:lvl5pPr algn="just">
              <a:buClr>
                <a:srgbClr val="1D34FE"/>
              </a:buClr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5pPr>
          </a:lstStyle>
          <a:p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text 10">
            <a:extLst>
              <a:ext uri="{FF2B5EF4-FFF2-40B4-BE49-F238E27FC236}">
                <a16:creationId xmlns:a16="http://schemas.microsoft.com/office/drawing/2014/main" id="{7974CE55-20ED-FC41-9788-24ABEB659B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39016" y="2720751"/>
            <a:ext cx="5224069" cy="2403475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spcBef>
                <a:spcPts val="0"/>
              </a:spcBef>
              <a:defRPr sz="180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  <a:lvl2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2pPr>
            <a:lvl3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3pPr>
            <a:lvl4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4pPr>
            <a:lvl5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5pPr>
          </a:lstStyle>
          <a:p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5568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35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4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04962A5D-F328-FB4F-8A89-DACA5CFF3C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1055081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5" name="Zástupný symbol pro text 10">
            <a:extLst>
              <a:ext uri="{FF2B5EF4-FFF2-40B4-BE49-F238E27FC236}">
                <a16:creationId xmlns:a16="http://schemas.microsoft.com/office/drawing/2014/main" id="{849BE7AF-71AA-0844-AE48-AE3A1289E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570" y="2713491"/>
            <a:ext cx="5224069" cy="2403475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spcBef>
                <a:spcPts val="0"/>
              </a:spcBef>
              <a:defRPr sz="180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  <a:lvl2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2pPr>
            <a:lvl3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3pPr>
            <a:lvl4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4pPr>
            <a:lvl5pPr algn="just">
              <a:buClr>
                <a:srgbClr val="1D34FE"/>
              </a:buClr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5pPr>
          </a:lstStyle>
          <a:p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text 10">
            <a:extLst>
              <a:ext uri="{FF2B5EF4-FFF2-40B4-BE49-F238E27FC236}">
                <a16:creationId xmlns:a16="http://schemas.microsoft.com/office/drawing/2014/main" id="{7974CE55-20ED-FC41-9788-24ABEB659B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39016" y="2720751"/>
            <a:ext cx="5224069" cy="2403475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spcBef>
                <a:spcPts val="0"/>
              </a:spcBef>
              <a:defRPr sz="180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  <a:lvl2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2pPr>
            <a:lvl3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3pPr>
            <a:lvl4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4pPr>
            <a:lvl5pPr algn="just">
              <a:defRPr sz="1800">
                <a:solidFill>
                  <a:srgbClr val="1D34FE"/>
                </a:solidFill>
                <a:latin typeface="Arial" panose="020B0604020202020204" pitchFamily="34" charset="0"/>
              </a:defRPr>
            </a:lvl5pPr>
          </a:lstStyle>
          <a:p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1836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C14CDEFC-F688-6F43-84A6-39681ACF2B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9376" y="1"/>
            <a:ext cx="4202623" cy="58540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7EF3CC34-8961-A74D-99E4-2F5B94F81E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powerpointové</a:t>
            </a:r>
            <a:endParaRPr lang="cs-CZ" dirty="0"/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829B65A3-B9A6-C541-A377-7091548F30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653" y="6032078"/>
            <a:ext cx="2017631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XX</a:t>
            </a:r>
          </a:p>
        </p:txBody>
      </p:sp>
      <p:sp>
        <p:nvSpPr>
          <p:cNvPr id="18" name="Zástupný symbol pro text 9">
            <a:extLst>
              <a:ext uri="{FF2B5EF4-FFF2-40B4-BE49-F238E27FC236}">
                <a16:creationId xmlns:a16="http://schemas.microsoft.com/office/drawing/2014/main" id="{7080A651-C07F-EB49-9EBA-A46358D33C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975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prezentace ve třech řádcích</a:t>
            </a:r>
          </a:p>
        </p:txBody>
      </p:sp>
      <p:sp>
        <p:nvSpPr>
          <p:cNvPr id="7" name="Zástupný symbol pro text 11">
            <a:extLst>
              <a:ext uri="{FF2B5EF4-FFF2-40B4-BE49-F238E27FC236}">
                <a16:creationId xmlns:a16="http://schemas.microsoft.com/office/drawing/2014/main" id="{A8FA941D-EC7D-4C4E-B6EF-1ED43719CF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977" y="3924882"/>
            <a:ext cx="6776735" cy="1488850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30619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1">
            <a:extLst>
              <a:ext uri="{FF2B5EF4-FFF2-40B4-BE49-F238E27FC236}">
                <a16:creationId xmlns:a16="http://schemas.microsoft.com/office/drawing/2014/main" id="{A66FAB70-15BA-0345-9DC8-53E384B15D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977" y="3924882"/>
            <a:ext cx="6776735" cy="1488850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C3289D45-8E0D-0D4A-BB60-D804CE8A9B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653" y="6032078"/>
            <a:ext cx="2017631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XX</a:t>
            </a:r>
          </a:p>
        </p:txBody>
      </p:sp>
      <p:sp>
        <p:nvSpPr>
          <p:cNvPr id="17" name="Zástupný symbol pro text 9">
            <a:extLst>
              <a:ext uri="{FF2B5EF4-FFF2-40B4-BE49-F238E27FC236}">
                <a16:creationId xmlns:a16="http://schemas.microsoft.com/office/drawing/2014/main" id="{FF2B42C7-386A-6041-B0BD-9A0248FC5A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prezentace ve třech řádcích</a:t>
            </a:r>
          </a:p>
        </p:txBody>
      </p:sp>
      <p:sp>
        <p:nvSpPr>
          <p:cNvPr id="18" name="Zástupný symbol pro text 7">
            <a:extLst>
              <a:ext uri="{FF2B5EF4-FFF2-40B4-BE49-F238E27FC236}">
                <a16:creationId xmlns:a16="http://schemas.microsoft.com/office/drawing/2014/main" id="{1FE56AEB-4DAD-A045-999C-7406177678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powerpointové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77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03A80620-C5B7-A440-AB8A-76BCE490C5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5915297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5" name="Zástupný symbol obrázku 3">
            <a:extLst>
              <a:ext uri="{FF2B5EF4-FFF2-40B4-BE49-F238E27FC236}">
                <a16:creationId xmlns:a16="http://schemas.microsoft.com/office/drawing/2014/main" id="{2E1BB439-7246-B047-9F92-C464D5D51D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text 11">
            <a:extLst>
              <a:ext uri="{FF2B5EF4-FFF2-40B4-BE49-F238E27FC236}">
                <a16:creationId xmlns:a16="http://schemas.microsoft.com/office/drawing/2014/main" id="{6BCDF42B-C7A3-A849-84A7-A0DEE59C3C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2505" y="3144318"/>
            <a:ext cx="1441377" cy="1448412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indent="0">
              <a:lnSpc>
                <a:spcPct val="90000"/>
              </a:lnSpc>
              <a:buNone/>
              <a:defRPr lang="cs-CZ" sz="1700" b="1" i="0" baseline="0" smtClean="0">
                <a:solidFill>
                  <a:srgbClr val="FB527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quunti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voluptatia</a:t>
            </a:r>
            <a:r>
              <a:rPr lang="cs-CZ" dirty="0">
                <a:effectLst/>
                <a:latin typeface="Helvetica Neue" panose="02000503000000020004" pitchFamily="2" charset="0"/>
              </a:rPr>
              <a:t> vel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iur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samest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7" name="Zástupný symbol pro text 11">
            <a:extLst>
              <a:ext uri="{FF2B5EF4-FFF2-40B4-BE49-F238E27FC236}">
                <a16:creationId xmlns:a16="http://schemas.microsoft.com/office/drawing/2014/main" id="{65D0D390-1164-3A43-A63B-5228F0E28D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779126"/>
            <a:ext cx="5882338" cy="2804810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3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0F4DF22E-6E19-434F-8B51-653FF8F1F7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5915297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ED8A6BD7-976B-9848-BB21-3C661BD2DB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text 11">
            <a:extLst>
              <a:ext uri="{FF2B5EF4-FFF2-40B4-BE49-F238E27FC236}">
                <a16:creationId xmlns:a16="http://schemas.microsoft.com/office/drawing/2014/main" id="{E34ACC1E-045A-2648-BED7-498EBCC3E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2505" y="3144318"/>
            <a:ext cx="1441377" cy="1448412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indent="0">
              <a:lnSpc>
                <a:spcPct val="90000"/>
              </a:lnSpc>
              <a:buNone/>
              <a:defRPr lang="cs-CZ" sz="1700" b="1" i="0" baseline="0" smtClean="0">
                <a:solidFill>
                  <a:srgbClr val="FB527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quunti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voluptatia</a:t>
            </a:r>
            <a:r>
              <a:rPr lang="cs-CZ" dirty="0">
                <a:effectLst/>
                <a:latin typeface="Helvetica Neue" panose="02000503000000020004" pitchFamily="2" charset="0"/>
              </a:rPr>
              <a:t> vel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iur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samest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6" name="Zástupný symbol pro text 11">
            <a:extLst>
              <a:ext uri="{FF2B5EF4-FFF2-40B4-BE49-F238E27FC236}">
                <a16:creationId xmlns:a16="http://schemas.microsoft.com/office/drawing/2014/main" id="{9030F882-9E52-C44F-B57D-93A6AF7785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779126"/>
            <a:ext cx="5882338" cy="2804810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8210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7">
            <a:extLst>
              <a:ext uri="{FF2B5EF4-FFF2-40B4-BE49-F238E27FC236}">
                <a16:creationId xmlns:a16="http://schemas.microsoft.com/office/drawing/2014/main" id="{FD9F3990-E908-E148-964B-DB1CBC42B9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679065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0" name="Zástupný symbol pro text 11">
            <a:extLst>
              <a:ext uri="{FF2B5EF4-FFF2-40B4-BE49-F238E27FC236}">
                <a16:creationId xmlns:a16="http://schemas.microsoft.com/office/drawing/2014/main" id="{F97CED9B-7F97-3549-995A-61BA60AFC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779126"/>
            <a:ext cx="6757692" cy="2804810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6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1AEABC15-E749-9B4C-8EA2-BFAB65DC8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679065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text 11">
            <a:extLst>
              <a:ext uri="{FF2B5EF4-FFF2-40B4-BE49-F238E27FC236}">
                <a16:creationId xmlns:a16="http://schemas.microsoft.com/office/drawing/2014/main" id="{C0AF74A9-43D7-A14F-8EE4-A83FE668A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779126"/>
            <a:ext cx="6757692" cy="2804810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indent="0" algn="just">
              <a:lnSpc>
                <a:spcPct val="130000"/>
              </a:lnSpc>
              <a:buNone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</a:p>
        </p:txBody>
      </p:sp>
    </p:spTree>
    <p:extLst>
      <p:ext uri="{BB962C8B-B14F-4D97-AF65-F5344CB8AC3E}">
        <p14:creationId xmlns:p14="http://schemas.microsoft.com/office/powerpoint/2010/main" val="3879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A3E0A0B3-5700-784B-8DAD-C95D677495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10524051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text 11">
            <a:extLst>
              <a:ext uri="{FF2B5EF4-FFF2-40B4-BE49-F238E27FC236}">
                <a16:creationId xmlns:a16="http://schemas.microsoft.com/office/drawing/2014/main" id="{C7520D66-18A5-7049-8D3C-AFBA45DD8E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3" y="2779126"/>
            <a:ext cx="10491092" cy="2798108"/>
          </a:xfrm>
          <a:prstGeom prst="rect">
            <a:avLst/>
          </a:prstGeom>
        </p:spPr>
        <p:txBody>
          <a:bodyPr wrap="square" numCol="1" spcCol="432000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800" baseline="0" smtClean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3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7">
            <a:extLst>
              <a:ext uri="{FF2B5EF4-FFF2-40B4-BE49-F238E27FC236}">
                <a16:creationId xmlns:a16="http://schemas.microsoft.com/office/drawing/2014/main" id="{7367DA88-76A4-784E-B9A1-96B670E020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10507270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5" name="Zástupný symbol pro text 11">
            <a:extLst>
              <a:ext uri="{FF2B5EF4-FFF2-40B4-BE49-F238E27FC236}">
                <a16:creationId xmlns:a16="http://schemas.microsoft.com/office/drawing/2014/main" id="{061EDEE2-ABC6-FB4F-9EED-DBFA1BBCE6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232" y="2779125"/>
            <a:ext cx="10474312" cy="2888943"/>
          </a:xfrm>
          <a:prstGeom prst="rect">
            <a:avLst/>
          </a:prstGeom>
        </p:spPr>
        <p:txBody>
          <a:bodyPr wrap="square" numCol="2" spcCol="432000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1800" baseline="0">
                <a:solidFill>
                  <a:srgbClr val="1D34FE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commodo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Lorem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ipsum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dolor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consectetuer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adipiscing</a:t>
            </a:r>
            <a:r>
              <a:rPr lang="cs-CZ" dirty="0">
                <a:effectLst/>
                <a:latin typeface="Helvetica Neue" panose="02000503000000020004" pitchFamily="2" charset="0"/>
              </a:rPr>
              <a:t> elit.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Maecenas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porttitor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congue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massa</a:t>
            </a:r>
            <a:r>
              <a:rPr lang="cs-CZ" dirty="0">
                <a:effectLst/>
                <a:latin typeface="Helvetica Neue" panose="02000503000000020004" pitchFamily="2" charset="0"/>
              </a:rPr>
              <a:t>.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Fusce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posuere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magna</a:t>
            </a:r>
            <a:r>
              <a:rPr lang="cs-CZ" dirty="0">
                <a:effectLst/>
                <a:latin typeface="Helvetica Neue" panose="02000503000000020004" pitchFamily="2" charset="0"/>
              </a:rPr>
              <a:t> sed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pulvinar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ultricies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purus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lectus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malesuadalibero</a:t>
            </a:r>
            <a:r>
              <a:rPr lang="cs-CZ" dirty="0">
                <a:effectLst/>
                <a:latin typeface="Helvetica Neue" panose="02000503000000020004" pitchFamily="2" charset="0"/>
              </a:rPr>
              <a:t>,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sit</a:t>
            </a:r>
            <a:r>
              <a:rPr lang="cs-CZ" dirty="0">
                <a:effectLst/>
                <a:latin typeface="Helvetica Neue" panose="02000503000000020004" pitchFamily="2" charset="0"/>
              </a:rPr>
              <a:t> </a:t>
            </a:r>
            <a:r>
              <a:rPr lang="cs-CZ" dirty="0" err="1">
                <a:effectLst/>
                <a:latin typeface="Helvetica Neue" panose="02000503000000020004" pitchFamily="2" charset="0"/>
              </a:rPr>
              <a:t>amet</a:t>
            </a:r>
            <a:endParaRPr lang="cs-CZ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030FE8C-D9FD-F74B-A32F-C82A96DCB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3B70EB0D-D38B-734D-9C60-44DC41707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1921EFB-BA42-4C49-BFFD-86D27DE4E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600BF6F-3C9D-1646-81BB-9A2219D5991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304"/>
            <a:ext cx="12191999" cy="1278095"/>
          </a:xfrm>
          <a:prstGeom prst="rect">
            <a:avLst/>
          </a:prstGeom>
        </p:spPr>
      </p:pic>
      <p:sp>
        <p:nvSpPr>
          <p:cNvPr id="12" name="Zástupný symbol pro text 13">
            <a:extLst>
              <a:ext uri="{FF2B5EF4-FFF2-40B4-BE49-F238E27FC236}">
                <a16:creationId xmlns:a16="http://schemas.microsoft.com/office/drawing/2014/main" id="{A15A2866-35A2-184E-91C7-F2CEF717F8DD}"/>
              </a:ext>
            </a:extLst>
          </p:cNvPr>
          <p:cNvSpPr txBox="1">
            <a:spLocks/>
          </p:cNvSpPr>
          <p:nvPr userDrawn="1"/>
        </p:nvSpPr>
        <p:spPr>
          <a:xfrm>
            <a:off x="717681" y="5915642"/>
            <a:ext cx="624920" cy="45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 baseline="0">
                <a:solidFill>
                  <a:srgbClr val="1D34F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9219F6-9478-7D4A-A200-2F64A6CB4A3A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74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57" r:id="rId3"/>
    <p:sldLayoutId id="2147483665" r:id="rId4"/>
    <p:sldLayoutId id="2147483660" r:id="rId5"/>
    <p:sldLayoutId id="2147483661" r:id="rId6"/>
    <p:sldLayoutId id="2147483662" r:id="rId7"/>
    <p:sldLayoutId id="2147483663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13">
            <a:extLst>
              <a:ext uri="{FF2B5EF4-FFF2-40B4-BE49-F238E27FC236}">
                <a16:creationId xmlns:a16="http://schemas.microsoft.com/office/drawing/2014/main" id="{75794B04-7165-A740-A0AA-D772CC0CB600}"/>
              </a:ext>
            </a:extLst>
          </p:cNvPr>
          <p:cNvSpPr txBox="1">
            <a:spLocks/>
          </p:cNvSpPr>
          <p:nvPr userDrawn="1"/>
        </p:nvSpPr>
        <p:spPr>
          <a:xfrm>
            <a:off x="717681" y="5915642"/>
            <a:ext cx="624920" cy="4558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 baseline="0">
                <a:solidFill>
                  <a:srgbClr val="1D34F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89219F6-9478-7D4A-A200-2F64A6CB4A3A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9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F7979E56-C35F-8F40-83DF-901BF1A35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Průzkum zaměstnanosti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044919C-E28D-DF44-B01B-632DB6A177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v Jihomoravském kraji </a:t>
            </a:r>
            <a:br>
              <a:rPr lang="cs-CZ" dirty="0"/>
            </a:br>
            <a:r>
              <a:rPr lang="cs-CZ" dirty="0"/>
              <a:t>k 31. 12. 2023</a:t>
            </a:r>
          </a:p>
        </p:txBody>
      </p:sp>
    </p:spTree>
    <p:extLst>
      <p:ext uri="{BB962C8B-B14F-4D97-AF65-F5344CB8AC3E}">
        <p14:creationId xmlns:p14="http://schemas.microsoft.com/office/powerpoint/2010/main" val="182560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93F2B06-87B2-445C-2A98-20196BB6E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0E8B2E-8875-6CF0-9818-AD82BD17B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1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9AA10A03-25D1-B948-BA20-8E728FF44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Výsledky „Průzkumu zaměstnanosti </a:t>
            </a:r>
            <a:br>
              <a:rPr lang="cs-CZ" dirty="0"/>
            </a:br>
            <a:r>
              <a:rPr lang="cs-CZ" dirty="0"/>
              <a:t>v Jihomoravském kraji k 31. 12. 2023</a:t>
            </a:r>
          </a:p>
        </p:txBody>
      </p:sp>
      <p:pic>
        <p:nvPicPr>
          <p:cNvPr id="6146" name="Picture 2" descr="Vyhledávání, Dívej Se, Pohled, Zvětšení">
            <a:extLst>
              <a:ext uri="{FF2B5EF4-FFF2-40B4-BE49-F238E27FC236}">
                <a16:creationId xmlns:a16="http://schemas.microsoft.com/office/drawing/2014/main" id="{EA792DB8-0474-AC4D-A392-E57386CC320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r="33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7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9AA10A03-25D1-B948-BA20-8E728FF44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233" y="1288325"/>
            <a:ext cx="6848023" cy="627063"/>
          </a:xfrm>
        </p:spPr>
        <p:txBody>
          <a:bodyPr/>
          <a:lstStyle/>
          <a:p>
            <a:r>
              <a:rPr lang="cs-CZ" dirty="0"/>
              <a:t>Charakteristika souboru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E5BBE118-5CFC-5D4B-BE00-9BA0981303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5233" y="2054438"/>
            <a:ext cx="10821456" cy="74532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3 309 subjektů (z toho 2 304, tj. 69,6 % s 20 a více zaměstnanci v okrese)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254 148 pracovníků (z toho 245 125, tj. 96,5 % v podnicích s 20 a více zaměstnanci)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5DC880C-932A-7F7A-DCE9-AB1192E02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94"/>
          <a:stretch/>
        </p:blipFill>
        <p:spPr>
          <a:xfrm>
            <a:off x="1406422" y="2938811"/>
            <a:ext cx="9379155" cy="33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2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55646F9-7DB7-5A4B-BF3E-0B19D10D35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74" y="1909923"/>
            <a:ext cx="10901549" cy="627063"/>
          </a:xfrm>
        </p:spPr>
        <p:txBody>
          <a:bodyPr/>
          <a:lstStyle/>
          <a:p>
            <a:r>
              <a:rPr lang="cs-CZ" dirty="0"/>
              <a:t>Podíl firem a zaměstnanců podle okresů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ADF324E-89DC-4805-AD62-8B6FC1CC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17" y="2758194"/>
            <a:ext cx="9289565" cy="35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7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55646F9-7DB7-5A4B-BF3E-0B19D10D35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74" y="1909923"/>
            <a:ext cx="5066357" cy="627063"/>
          </a:xfrm>
        </p:spPr>
        <p:txBody>
          <a:bodyPr/>
          <a:lstStyle/>
          <a:p>
            <a:r>
              <a:rPr lang="cs-CZ" dirty="0"/>
              <a:t>Struktura pracovníků podle pohlaví a sektorů ekonomiky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560D514-B386-98A3-1EAB-1FAC008EED14}"/>
              </a:ext>
            </a:extLst>
          </p:cNvPr>
          <p:cNvGrpSpPr/>
          <p:nvPr/>
        </p:nvGrpSpPr>
        <p:grpSpPr>
          <a:xfrm>
            <a:off x="5189220" y="1312863"/>
            <a:ext cx="7002780" cy="5486400"/>
            <a:chOff x="0" y="0"/>
            <a:chExt cx="7002780" cy="5486400"/>
          </a:xfrm>
        </p:grpSpPr>
        <p:graphicFrame>
          <p:nvGraphicFramePr>
            <p:cNvPr id="4" name="Graf 3">
              <a:extLst>
                <a:ext uri="{FF2B5EF4-FFF2-40B4-BE49-F238E27FC236}">
                  <a16:creationId xmlns:a16="http://schemas.microsoft.com/office/drawing/2014/main" id="{AC5A5E7F-A597-4A80-2F29-ED7800482B45}"/>
                </a:ext>
              </a:extLst>
            </p:cNvPr>
            <p:cNvGraphicFramePr/>
            <p:nvPr/>
          </p:nvGraphicFramePr>
          <p:xfrm>
            <a:off x="0" y="0"/>
            <a:ext cx="3505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Graf 5">
              <a:extLst>
                <a:ext uri="{FF2B5EF4-FFF2-40B4-BE49-F238E27FC236}">
                  <a16:creationId xmlns:a16="http://schemas.microsoft.com/office/drawing/2014/main" id="{2FF86E1A-165D-42AD-BC81-0E24385AB97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497580" y="0"/>
            <a:ext cx="3505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Graf 6">
              <a:extLst>
                <a:ext uri="{FF2B5EF4-FFF2-40B4-BE49-F238E27FC236}">
                  <a16:creationId xmlns:a16="http://schemas.microsoft.com/office/drawing/2014/main" id="{7BA48264-F2AD-487F-9306-018DA813B13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2743200"/>
            <a:ext cx="3505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Graf 7">
              <a:extLst>
                <a:ext uri="{FF2B5EF4-FFF2-40B4-BE49-F238E27FC236}">
                  <a16:creationId xmlns:a16="http://schemas.microsoft.com/office/drawing/2014/main" id="{7B6EB21B-213C-498B-83DB-B51F86BD107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489960" y="2743200"/>
            <a:ext cx="3505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5326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55646F9-7DB7-5A4B-BF3E-0B19D10D35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74" y="1909923"/>
            <a:ext cx="5066357" cy="627063"/>
          </a:xfrm>
        </p:spPr>
        <p:txBody>
          <a:bodyPr/>
          <a:lstStyle/>
          <a:p>
            <a:r>
              <a:rPr lang="cs-CZ" dirty="0"/>
              <a:t>Podíl pracovníků podle vzdělání a sektorů ekonomiky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4F4D026D-5332-9D78-0E5B-317AC70ACF96}"/>
              </a:ext>
            </a:extLst>
          </p:cNvPr>
          <p:cNvGrpSpPr/>
          <p:nvPr/>
        </p:nvGrpSpPr>
        <p:grpSpPr>
          <a:xfrm>
            <a:off x="5181600" y="1356360"/>
            <a:ext cx="7010400" cy="5501640"/>
            <a:chOff x="0" y="0"/>
            <a:chExt cx="7010400" cy="5501640"/>
          </a:xfrm>
        </p:grpSpPr>
        <p:graphicFrame>
          <p:nvGraphicFramePr>
            <p:cNvPr id="10" name="Graf 9">
              <a:extLst>
                <a:ext uri="{FF2B5EF4-FFF2-40B4-BE49-F238E27FC236}">
                  <a16:creationId xmlns:a16="http://schemas.microsoft.com/office/drawing/2014/main" id="{4F150F6E-9C00-F7DF-BF68-72F5DC29E6F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62135984"/>
                </p:ext>
              </p:extLst>
            </p:nvPr>
          </p:nvGraphicFramePr>
          <p:xfrm>
            <a:off x="0" y="0"/>
            <a:ext cx="3505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Graf 10">
              <a:extLst>
                <a:ext uri="{FF2B5EF4-FFF2-40B4-BE49-F238E27FC236}">
                  <a16:creationId xmlns:a16="http://schemas.microsoft.com/office/drawing/2014/main" id="{2BB0F53F-AAC1-4BFF-977F-96A4F8D0A19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77669928"/>
                </p:ext>
              </p:extLst>
            </p:nvPr>
          </p:nvGraphicFramePr>
          <p:xfrm>
            <a:off x="3497580" y="0"/>
            <a:ext cx="3505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Graf 11">
              <a:extLst>
                <a:ext uri="{FF2B5EF4-FFF2-40B4-BE49-F238E27FC236}">
                  <a16:creationId xmlns:a16="http://schemas.microsoft.com/office/drawing/2014/main" id="{506EA3CD-3563-41BC-A27D-BBBF28360B1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5202581"/>
                </p:ext>
              </p:extLst>
            </p:nvPr>
          </p:nvGraphicFramePr>
          <p:xfrm>
            <a:off x="0" y="2750820"/>
            <a:ext cx="3505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Graf 12">
              <a:extLst>
                <a:ext uri="{FF2B5EF4-FFF2-40B4-BE49-F238E27FC236}">
                  <a16:creationId xmlns:a16="http://schemas.microsoft.com/office/drawing/2014/main" id="{36A80F2D-2662-4B8B-823E-D472714AB93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0275338"/>
                </p:ext>
              </p:extLst>
            </p:nvPr>
          </p:nvGraphicFramePr>
          <p:xfrm>
            <a:off x="3505200" y="2758440"/>
            <a:ext cx="3505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840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A28CE33-F293-2FE8-C5F7-D95CBE90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9AA10A03-25D1-B948-BA20-8E728FF44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233" y="1288325"/>
            <a:ext cx="9718520" cy="627063"/>
          </a:xfrm>
        </p:spPr>
        <p:txBody>
          <a:bodyPr/>
          <a:lstStyle/>
          <a:p>
            <a:r>
              <a:rPr lang="cs-CZ" dirty="0"/>
              <a:t>Změny zaměstnanosti v roce 2024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ABD4F2-8017-BD5A-1316-3C9A0D705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23"/>
          <a:stretch/>
        </p:blipFill>
        <p:spPr>
          <a:xfrm>
            <a:off x="745233" y="2134313"/>
            <a:ext cx="10899388" cy="29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C679099F-C1D8-1742-936E-B74E68725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232" y="1429156"/>
            <a:ext cx="10507270" cy="627063"/>
          </a:xfrm>
        </p:spPr>
        <p:txBody>
          <a:bodyPr/>
          <a:lstStyle/>
          <a:p>
            <a:r>
              <a:rPr lang="cs-CZ" sz="3600" dirty="0"/>
              <a:t>Zaměstnávání absolventů, spolupráce se školami a institucemi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8D076A-8C01-5E40-98EE-3436771A7B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0961" y="2498104"/>
            <a:ext cx="10953945" cy="3629320"/>
          </a:xfrm>
        </p:spPr>
        <p:txBody>
          <a:bodyPr/>
          <a:lstStyle/>
          <a:p>
            <a:pPr marL="249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konci roku 2023 uvedlo 282 ekonomických subjektů zájem o absolventy (tj. </a:t>
            </a:r>
            <a:r>
              <a:rPr lang="cs-CZ" sz="1600" dirty="0">
                <a:solidFill>
                  <a:schemeClr val="tx1"/>
                </a:solidFill>
                <a:cs typeface="Arial" panose="020B0604020202020204" pitchFamily="34" charset="0"/>
              </a:rPr>
              <a:t>8,0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%);</a:t>
            </a:r>
          </a:p>
          <a:p>
            <a:pPr marL="249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celkově firmy projevily zájem o 2,6 tis. absolventů; Úřad práce ČR evidoval k 31. 12. 2022 v Jihomoravském kraji necelých 1,4 tis. nezaměstnaných absolventů;</a:t>
            </a:r>
          </a:p>
          <a:p>
            <a:pPr marL="249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zvýšený zájem o absolventy měly především firmy ze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strojírenského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elektrotechnického průmyslu, z terciéru pak odvětví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informačních a komunikačních činností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také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a sociální péče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49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nejžádanější profesí absolventů dle CZ-ISCO byli pracovníci v oblasti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ochrany a ostrahy </a:t>
            </a:r>
            <a:endParaRPr lang="cs-CZ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49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640 firem (19,3 %) vykázalo spolupráci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školami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především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strojírenské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elektrotechnické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firmy,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zdravotnická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zařízení, organizace v odvětví kulturní, zábavní a rekreační činnosti a také firmy z odvětví informační a komunikační činnosti;</a:t>
            </a:r>
          </a:p>
          <a:p>
            <a:pPr marL="249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pracovníky ve výzkumu a vývoji vykázalo pouze 265 subjektů (8,0 %);</a:t>
            </a:r>
          </a:p>
          <a:p>
            <a:pPr marL="249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zaměstnávaly ve výzkumu a vývoji 9,5 tis. osob, z toho 8,5 tis. vysokoškoláků;</a:t>
            </a:r>
          </a:p>
          <a:p>
            <a:pPr marL="249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s veřejnými výzkumnými institucemi přiznalo 298 subjektů (9,0 %).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0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FF28879B-95C6-F846-B2B0-CE5B07E5D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653" y="2686638"/>
            <a:ext cx="7358825" cy="3091254"/>
          </a:xfrm>
        </p:spPr>
        <p:txBody>
          <a:bodyPr/>
          <a:lstStyle/>
          <a:p>
            <a:pPr algn="l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Podrobně analyzovat vývoj zaměstnanosti dle sektorů a odvětví ekonomiky</a:t>
            </a:r>
          </a:p>
          <a:p>
            <a:pPr algn="l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Prostřednictvím dat získaných průzkumem zaměstnanosti charakterizovat strukturu zaměstnanosti</a:t>
            </a:r>
          </a:p>
          <a:p>
            <a:pPr algn="l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Charakterizovat očekávaný vývoj na trhu práce v Jihomoravském kraji do konce roku 2024</a:t>
            </a:r>
          </a:p>
          <a:p>
            <a:pPr algn="l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Analyzovat stav a očekávaný vývoj počtu agenturních zaměstnanců a charakterizovat požadavky zaměstnavatelů na absolventy škol.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091253F-1CFC-C14D-B460-4895796E3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2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DDF7024-C7AC-E34C-B467-526CA2BD6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Cíle průzkumu</a:t>
            </a:r>
          </a:p>
          <a:p>
            <a:endParaRPr lang="cs-CZ" dirty="0"/>
          </a:p>
        </p:txBody>
      </p:sp>
      <p:pic>
        <p:nvPicPr>
          <p:cNvPr id="1026" name="Picture 2" descr="Cílová, Ikona, Podnikání, Symbol">
            <a:extLst>
              <a:ext uri="{FF2B5EF4-FFF2-40B4-BE49-F238E27FC236}">
                <a16:creationId xmlns:a16="http://schemas.microsoft.com/office/drawing/2014/main" id="{CC5E78D4-0511-DAA9-3CFC-48B34205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727" y="2535425"/>
            <a:ext cx="3091254" cy="30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02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9AA10A03-25D1-B948-BA20-8E728FF44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233" y="1288325"/>
            <a:ext cx="9718520" cy="627063"/>
          </a:xfrm>
        </p:spPr>
        <p:txBody>
          <a:bodyPr/>
          <a:lstStyle/>
          <a:p>
            <a:r>
              <a:rPr lang="cs-CZ" dirty="0"/>
              <a:t>Požadavky na absolventy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3750AD3-CD1F-4BE6-FF1B-D616B1CFB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43"/>
          <a:stretch/>
        </p:blipFill>
        <p:spPr>
          <a:xfrm>
            <a:off x="1420563" y="2028510"/>
            <a:ext cx="9350874" cy="4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9AA10A03-25D1-B948-BA20-8E728FF44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232" y="1288325"/>
            <a:ext cx="10661201" cy="627063"/>
          </a:xfrm>
        </p:spPr>
        <p:txBody>
          <a:bodyPr/>
          <a:lstStyle/>
          <a:p>
            <a:r>
              <a:rPr lang="cs-CZ" dirty="0"/>
              <a:t>Nejpožadovanější profese (přes 100)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36DB6F-45BB-8AA7-E89D-3577A9444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36"/>
          <a:stretch/>
        </p:blipFill>
        <p:spPr>
          <a:xfrm>
            <a:off x="745232" y="2177277"/>
            <a:ext cx="11046370" cy="3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95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9AA10A03-25D1-B948-BA20-8E728FF44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232" y="1288325"/>
            <a:ext cx="10661201" cy="627063"/>
          </a:xfrm>
        </p:spPr>
        <p:txBody>
          <a:bodyPr/>
          <a:lstStyle/>
          <a:p>
            <a:r>
              <a:rPr lang="cs-CZ" dirty="0"/>
              <a:t>Profese, v nichž zaměstnavatelé očekávají propouštění (přes 20)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004BDC2-CAC2-7040-B46E-F4E8319F1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42"/>
          <a:stretch/>
        </p:blipFill>
        <p:spPr>
          <a:xfrm>
            <a:off x="1186334" y="2559963"/>
            <a:ext cx="9819331" cy="38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1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9AA10A03-25D1-B948-BA20-8E728FF44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74" y="1909923"/>
            <a:ext cx="10637598" cy="627063"/>
          </a:xfrm>
        </p:spPr>
        <p:txBody>
          <a:bodyPr/>
          <a:lstStyle/>
          <a:p>
            <a:r>
              <a:rPr lang="cs-CZ" dirty="0"/>
              <a:t>Střediska koncentrace vybraných odvětví ekonomiky </a:t>
            </a:r>
            <a:br>
              <a:rPr lang="cs-CZ" dirty="0"/>
            </a:br>
            <a:r>
              <a:rPr lang="cs-CZ" dirty="0"/>
              <a:t>v Jihomoravském kraji</a:t>
            </a:r>
          </a:p>
        </p:txBody>
      </p:sp>
    </p:spTree>
    <p:extLst>
      <p:ext uri="{BB962C8B-B14F-4D97-AF65-F5344CB8AC3E}">
        <p14:creationId xmlns:p14="http://schemas.microsoft.com/office/powerpoint/2010/main" val="2926765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3A5D098-6CB6-FE6C-4CCB-387CD6DD9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33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9CFEC3-EB33-A3A1-B642-D98AA23D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1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15EFBF4-FE5C-A38F-6A7B-4DF79BD3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9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F97CCDF-DC92-A298-764B-C0EB9DEC2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6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CEFF5AC-5259-A79F-226A-20D69C74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07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3FDE0B8-87C1-0157-6C1F-90A0D6362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8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6A8F1AD-B250-EE41-AE4C-367B228577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74" y="1424826"/>
            <a:ext cx="10633505" cy="627063"/>
          </a:xfrm>
        </p:spPr>
        <p:txBody>
          <a:bodyPr/>
          <a:lstStyle/>
          <a:p>
            <a:r>
              <a:rPr lang="cs-CZ" dirty="0"/>
              <a:t>Demografický vývoj 2019–2023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D4E320-8301-312E-0715-F7D951FA9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92"/>
          <a:stretch/>
        </p:blipFill>
        <p:spPr>
          <a:xfrm>
            <a:off x="712274" y="2245181"/>
            <a:ext cx="10486769" cy="326949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773E35CD-9B11-10DB-705E-A7A7338BF6F4}"/>
              </a:ext>
            </a:extLst>
          </p:cNvPr>
          <p:cNvSpPr/>
          <p:nvPr/>
        </p:nvSpPr>
        <p:spPr>
          <a:xfrm>
            <a:off x="2158742" y="4356095"/>
            <a:ext cx="1084083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E98D06F-5EB2-33FC-EFC0-9CF816975E51}"/>
              </a:ext>
            </a:extLst>
          </p:cNvPr>
          <p:cNvSpPr/>
          <p:nvPr/>
        </p:nvSpPr>
        <p:spPr>
          <a:xfrm>
            <a:off x="8796779" y="3962980"/>
            <a:ext cx="1084083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10CF62F-A6C4-2BAD-1209-C5576AE63CEE}"/>
              </a:ext>
            </a:extLst>
          </p:cNvPr>
          <p:cNvSpPr/>
          <p:nvPr/>
        </p:nvSpPr>
        <p:spPr>
          <a:xfrm>
            <a:off x="3478491" y="3168316"/>
            <a:ext cx="1153213" cy="12836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8932824-BB0D-3211-42BA-9790E43AC918}"/>
              </a:ext>
            </a:extLst>
          </p:cNvPr>
          <p:cNvSpPr/>
          <p:nvPr/>
        </p:nvSpPr>
        <p:spPr>
          <a:xfrm>
            <a:off x="6136851" y="3903278"/>
            <a:ext cx="1084083" cy="943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9261818-CAFF-80A0-F448-C12A4419B77F}"/>
              </a:ext>
            </a:extLst>
          </p:cNvPr>
          <p:cNvSpPr/>
          <p:nvPr/>
        </p:nvSpPr>
        <p:spPr>
          <a:xfrm>
            <a:off x="10114960" y="3980262"/>
            <a:ext cx="1084083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1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9AA10A03-25D1-B948-BA20-8E728FF44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232" y="1495715"/>
            <a:ext cx="10661201" cy="627063"/>
          </a:xfrm>
        </p:spPr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3E12633-D84E-F0FE-B1AD-10F1F335E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t="24793" r="44997" b="11044"/>
          <a:stretch/>
        </p:blipFill>
        <p:spPr>
          <a:xfrm>
            <a:off x="4619836" y="2508000"/>
            <a:ext cx="2952328" cy="30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3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6A8F1AD-B250-EE41-AE4C-367B228577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Vývoj zaměstnanosti 2021–2023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FB957FA-FD17-9093-A818-862769AC2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73" y="2764049"/>
            <a:ext cx="10476537" cy="36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6A8F1AD-B250-EE41-AE4C-367B228577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73" y="1278328"/>
            <a:ext cx="10467917" cy="627063"/>
          </a:xfrm>
        </p:spPr>
        <p:txBody>
          <a:bodyPr/>
          <a:lstStyle/>
          <a:p>
            <a:r>
              <a:rPr lang="cs-CZ" sz="2800" dirty="0"/>
              <a:t>Vývoj počtu cizinců dle oprávnění k zaměstnání 2019–2023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E9E4A1-4C5F-C998-80E3-491813A70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39"/>
          <a:stretch/>
        </p:blipFill>
        <p:spPr>
          <a:xfrm>
            <a:off x="1254314" y="1815768"/>
            <a:ext cx="9383834" cy="482262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A16BADB2-36FA-96D9-4ECA-C3BFD6586F37}"/>
              </a:ext>
            </a:extLst>
          </p:cNvPr>
          <p:cNvSpPr/>
          <p:nvPr/>
        </p:nvSpPr>
        <p:spPr>
          <a:xfrm>
            <a:off x="7079532" y="3198044"/>
            <a:ext cx="2243577" cy="518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EC0E1D8-B44F-D467-2ABA-99AD82B9CCF1}"/>
              </a:ext>
            </a:extLst>
          </p:cNvPr>
          <p:cNvSpPr/>
          <p:nvPr/>
        </p:nvSpPr>
        <p:spPr>
          <a:xfrm>
            <a:off x="9624768" y="4961041"/>
            <a:ext cx="1084083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C2DDA1B-F5D1-500C-8CF8-971F48BEA8AE}"/>
              </a:ext>
            </a:extLst>
          </p:cNvPr>
          <p:cNvSpPr/>
          <p:nvPr/>
        </p:nvSpPr>
        <p:spPr>
          <a:xfrm>
            <a:off x="7110170" y="4899767"/>
            <a:ext cx="2243577" cy="518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2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6A8F1AD-B250-EE41-AE4C-367B228577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73" y="1549870"/>
            <a:ext cx="10633505" cy="627063"/>
          </a:xfrm>
        </p:spPr>
        <p:txBody>
          <a:bodyPr/>
          <a:lstStyle/>
          <a:p>
            <a:r>
              <a:rPr lang="cs-CZ" dirty="0"/>
              <a:t>Vývoj nezaměstnanosti 2019–2023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CCB5C9-28BE-8671-77A5-A20B5B2C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73" y="2260272"/>
            <a:ext cx="10364222" cy="355235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B7E2D5B-16FF-59FB-7708-5E5BA63F7A45}"/>
              </a:ext>
            </a:extLst>
          </p:cNvPr>
          <p:cNvSpPr txBox="1"/>
          <p:nvPr/>
        </p:nvSpPr>
        <p:spPr>
          <a:xfrm>
            <a:off x="712273" y="5270193"/>
            <a:ext cx="10364222" cy="633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UoZ</a:t>
            </a:r>
            <a:r>
              <a:rPr lang="cs-CZ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uchazeči o zaměstnání, VPM – volná pracovní místa, U/VPM – počet uchazečů o zaměstnání připadajících na jedno volné pracovní místo, PNO – podíl nezaměstnaných osob (v %), IZ – index změny</a:t>
            </a:r>
            <a:endParaRPr lang="cs-CZ" sz="1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DC126AE-877D-0402-1DD4-EDE7F6EBF288}"/>
              </a:ext>
            </a:extLst>
          </p:cNvPr>
          <p:cNvSpPr/>
          <p:nvPr/>
        </p:nvSpPr>
        <p:spPr>
          <a:xfrm>
            <a:off x="3384222" y="4223208"/>
            <a:ext cx="1084083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4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A6A8F1AD-B250-EE41-AE4C-367B228577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273" y="1278328"/>
            <a:ext cx="11401170" cy="627063"/>
          </a:xfrm>
        </p:spPr>
        <p:txBody>
          <a:bodyPr/>
          <a:lstStyle/>
          <a:p>
            <a:r>
              <a:rPr lang="cs-CZ" sz="2800" dirty="0"/>
              <a:t>Srovnání Jihomoravského kraje s ostatními kraji ČR k 31. 12. 2023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4422B67-752A-144D-FD81-9D4CE9F24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00"/>
          <a:stretch/>
        </p:blipFill>
        <p:spPr>
          <a:xfrm>
            <a:off x="1884302" y="1808830"/>
            <a:ext cx="8423395" cy="48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87EFCB-E238-4DBC-DE90-DF9E58F3B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190CD17-398B-CB48-A82D-8361D7623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43" y="0"/>
            <a:ext cx="969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6531"/>
      </p:ext>
    </p:extLst>
  </p:cSld>
  <p:clrMapOvr>
    <a:masterClrMapping/>
  </p:clrMapOvr>
</p:sld>
</file>

<file path=ppt/theme/theme1.xml><?xml version="1.0" encoding="utf-8"?>
<a:theme xmlns:a="http://schemas.openxmlformats.org/drawingml/2006/main" name="3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>
          <a:noFill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dirty="0">
            <a:solidFill>
              <a:schemeClr val="bg1">
                <a:lumMod val="85000"/>
              </a:schemeClr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660</TotalTime>
  <Words>473</Words>
  <Application>Microsoft Office PowerPoint</Application>
  <PresentationFormat>Širokoúhlá obrazovka</PresentationFormat>
  <Paragraphs>61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Helvetica Neue</vt:lpstr>
      <vt:lpstr>Verdana</vt:lpstr>
      <vt:lpstr>3_Vlastní návrh</vt:lpstr>
      <vt:lpstr>Vlastní návrh</vt:lpstr>
      <vt:lpstr>1_Vlastní návrh</vt:lpstr>
      <vt:lpstr>2_Vlastní návrh</vt:lpstr>
      <vt:lpstr>4_Vlastní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Taťána Vrágová</dc:creator>
  <cp:lastModifiedBy>S P</cp:lastModifiedBy>
  <cp:revision>11</cp:revision>
  <cp:lastPrinted>2019-01-23T15:18:20Z</cp:lastPrinted>
  <dcterms:created xsi:type="dcterms:W3CDTF">2019-01-22T06:48:11Z</dcterms:created>
  <dcterms:modified xsi:type="dcterms:W3CDTF">2024-05-27T07:37:14Z</dcterms:modified>
</cp:coreProperties>
</file>