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3" r:id="rId6"/>
    <p:sldMasterId id="2147483665" r:id="rId7"/>
    <p:sldMasterId id="2147483675" r:id="rId8"/>
  </p:sldMasterIdLst>
  <p:notesMasterIdLst>
    <p:notesMasterId r:id="rId17"/>
  </p:notesMasterIdLst>
  <p:handoutMasterIdLst>
    <p:handoutMasterId r:id="rId18"/>
  </p:handoutMasterIdLst>
  <p:sldIdLst>
    <p:sldId id="926" r:id="rId9"/>
    <p:sldId id="928" r:id="rId10"/>
    <p:sldId id="927" r:id="rId11"/>
    <p:sldId id="929" r:id="rId12"/>
    <p:sldId id="938" r:id="rId13"/>
    <p:sldId id="940" r:id="rId14"/>
    <p:sldId id="936" r:id="rId15"/>
    <p:sldId id="941" r:id="rId16"/>
  </p:sldIdLst>
  <p:sldSz cx="12192000" cy="6858000"/>
  <p:notesSz cx="9926638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5FE"/>
    <a:srgbClr val="FD97A9"/>
    <a:srgbClr val="8C43B8"/>
    <a:srgbClr val="FD96A8"/>
    <a:srgbClr val="FFFFFF"/>
    <a:srgbClr val="FEC8D1"/>
    <a:srgbClr val="1D34FE"/>
    <a:srgbClr val="172AD1"/>
    <a:srgbClr val="811A2C"/>
    <a:srgbClr val="B53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689CDFC-B32C-EAC2-EC01-02AEB6A750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3F0BD0-7EC9-2486-40FD-DC7E62BDA0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AC969-C051-4DEB-BE2A-DA46D41D7CE2}" type="datetimeFigureOut">
              <a:rPr lang="cs-CZ" smtClean="0"/>
              <a:t>13.06.2024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A97907-31D4-734F-8AAE-6A5141DEE6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021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C40593-C210-1BC2-962E-C8812411A1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513513"/>
            <a:ext cx="43021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BB44D-2B41-4384-8EA0-D487D81B7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4845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F032B-C68E-449A-8594-EA655B1A19E8}" type="datetimeFigureOut">
              <a:rPr lang="cs-CZ" smtClean="0"/>
              <a:t>13.06.2024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300412"/>
            <a:ext cx="794131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1"/>
            <a:ext cx="4301543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513911"/>
            <a:ext cx="4301543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82C35-B6B1-467D-8B0E-856B24FA25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6987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FAD9F-937F-FA08-0F6E-C5DBAFE8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F35A1F-0AC6-E16A-C675-C2F840D52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6D99D6-247E-405E-D545-20EB41AD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AB0-39EB-4229-A35F-FC697E21CBAD}" type="datetimeFigureOut">
              <a:rPr lang="cs-CZ" smtClean="0"/>
              <a:t>13.06.2024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DBE0AD-051C-80EF-42B9-D556C437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98FCB2-6932-CE80-9B9D-6C5CDA12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ECA7-0BD8-48C3-9F95-275B1CD92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34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AFE62-4C0A-0B0F-5EE8-BE41E9DB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07BA9E-9D97-57DE-72CA-8C1D53798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E089F4-5DBF-6F3B-7700-9CDAEC6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AB0-39EB-4229-A35F-FC697E21CBAD}" type="datetimeFigureOut">
              <a:rPr lang="cs-CZ" smtClean="0"/>
              <a:t>13.06.2024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6B3BA4-9EF7-FDB0-08D9-487023D6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15D2EB-D02B-887B-DD57-D79FD968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ECA7-0BD8-48C3-9F95-275B1CD92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06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B1C98D7-64F6-29AD-123B-F3AB4047F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323275-2213-D30B-601C-16514DF90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F37DAE-ED4D-BF8E-1B2D-0999769F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AB0-39EB-4229-A35F-FC697E21CBAD}" type="datetimeFigureOut">
              <a:rPr lang="cs-CZ" smtClean="0"/>
              <a:t>13.06.2024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129CA5-336B-25E7-5345-8AD6F250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C81C8B-8250-E8DC-9EA4-BDEA655C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ECA7-0BD8-48C3-9F95-275B1CD92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62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bg>
      <p:bgPr>
        <a:solidFill>
          <a:srgbClr val="1D3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989D406-8754-4E2C-A575-80114C8F0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ástupný symbol pro text 7">
            <a:extLst>
              <a:ext uri="{FF2B5EF4-FFF2-40B4-BE49-F238E27FC236}">
                <a16:creationId xmlns:a16="http://schemas.microsoft.com/office/drawing/2014/main" id="{5D493FEA-B112-4425-B8EF-62D47207E2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959" y="1961128"/>
            <a:ext cx="6742113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Nadpis </a:t>
            </a:r>
            <a:r>
              <a:rPr lang="cs-CZ" err="1"/>
              <a:t>powerpointové</a:t>
            </a:r>
            <a:endParaRPr lang="cs-CZ"/>
          </a:p>
        </p:txBody>
      </p:sp>
      <p:sp>
        <p:nvSpPr>
          <p:cNvPr id="7" name="Zástupný symbol pro text 9">
            <a:extLst>
              <a:ext uri="{FF2B5EF4-FFF2-40B4-BE49-F238E27FC236}">
                <a16:creationId xmlns:a16="http://schemas.microsoft.com/office/drawing/2014/main" id="{6EF1D36D-92B6-4140-9F8F-B6549DC271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4" y="2532875"/>
            <a:ext cx="6789738" cy="1162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prezentace ve třech řádcích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D4B3A96D-78A3-42EC-9469-3C0F57F44D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8974" y="5333745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rgbClr val="FF5172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Autor</a:t>
            </a:r>
            <a:br>
              <a:rPr lang="cs-CZ"/>
            </a:br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A94416D2-C1FF-4A1D-9896-0E03B2679F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2193" y="5337665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Místo</a:t>
            </a:r>
            <a:br>
              <a:rPr lang="cs-CZ"/>
            </a:br>
            <a:r>
              <a:rPr lang="cs-CZ"/>
              <a:t>Datum</a:t>
            </a:r>
            <a:br>
              <a:rPr lang="cs-CZ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58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8048A536-9DD8-C247-8463-801A1A07AC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959" y="2282995"/>
            <a:ext cx="6742113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powerpointové</a:t>
            </a:r>
            <a:endParaRPr lang="cs-CZ" dirty="0"/>
          </a:p>
        </p:txBody>
      </p:sp>
      <p:sp>
        <p:nvSpPr>
          <p:cNvPr id="4" name="Zástupný symbol pro text 9">
            <a:extLst>
              <a:ext uri="{FF2B5EF4-FFF2-40B4-BE49-F238E27FC236}">
                <a16:creationId xmlns:a16="http://schemas.microsoft.com/office/drawing/2014/main" id="{61F771AA-E39D-1B4D-AA9A-F5C641369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8975" y="2854742"/>
            <a:ext cx="6789738" cy="1162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prezentace ve třech řádcích</a:t>
            </a:r>
          </a:p>
        </p:txBody>
      </p:sp>
    </p:spTree>
    <p:extLst>
      <p:ext uri="{BB962C8B-B14F-4D97-AF65-F5344CB8AC3E}">
        <p14:creationId xmlns:p14="http://schemas.microsoft.com/office/powerpoint/2010/main" val="242416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1">
            <a:extLst>
              <a:ext uri="{FF2B5EF4-FFF2-40B4-BE49-F238E27FC236}">
                <a16:creationId xmlns:a16="http://schemas.microsoft.com/office/drawing/2014/main" id="{A66FAB70-15BA-0345-9DC8-53E384B15D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977" y="3924882"/>
            <a:ext cx="6776735" cy="1488850"/>
          </a:xfrm>
          <a:prstGeom prst="rect">
            <a:avLst/>
          </a:prstGeom>
        </p:spPr>
        <p:txBody>
          <a:bodyPr wrap="square" numCol="2" spcCol="432000">
            <a:noAutofit/>
          </a:bodyPr>
          <a:lstStyle>
            <a:lvl1pPr marL="0" indent="0" algn="just">
              <a:lnSpc>
                <a:spcPct val="130000"/>
              </a:lnSpc>
              <a:buNone/>
              <a:defRPr lang="cs-CZ" sz="18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C3289D45-8E0D-0D4A-BB60-D804CE8A9B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653" y="6032078"/>
            <a:ext cx="2017631" cy="573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XX</a:t>
            </a:r>
          </a:p>
        </p:txBody>
      </p:sp>
      <p:sp>
        <p:nvSpPr>
          <p:cNvPr id="17" name="Zástupný symbol pro text 9">
            <a:extLst>
              <a:ext uri="{FF2B5EF4-FFF2-40B4-BE49-F238E27FC236}">
                <a16:creationId xmlns:a16="http://schemas.microsoft.com/office/drawing/2014/main" id="{FF2B42C7-386A-6041-B0BD-9A0248FC5A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2532875"/>
            <a:ext cx="6789738" cy="1162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prezentace ve třech řádcích</a:t>
            </a:r>
          </a:p>
        </p:txBody>
      </p:sp>
      <p:sp>
        <p:nvSpPr>
          <p:cNvPr id="18" name="Zástupný symbol pro text 7">
            <a:extLst>
              <a:ext uri="{FF2B5EF4-FFF2-40B4-BE49-F238E27FC236}">
                <a16:creationId xmlns:a16="http://schemas.microsoft.com/office/drawing/2014/main" id="{1FE56AEB-4DAD-A045-999C-7406177678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959" y="1961128"/>
            <a:ext cx="6742113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powerpointové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717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03A80620-C5B7-A440-AB8A-76BCE490C5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5915297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5" name="Zástupný symbol obrázku 3">
            <a:extLst>
              <a:ext uri="{FF2B5EF4-FFF2-40B4-BE49-F238E27FC236}">
                <a16:creationId xmlns:a16="http://schemas.microsoft.com/office/drawing/2014/main" id="{2E1BB439-7246-B047-9F92-C464D5D51D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Zástupný symbol pro text 11">
            <a:extLst>
              <a:ext uri="{FF2B5EF4-FFF2-40B4-BE49-F238E27FC236}">
                <a16:creationId xmlns:a16="http://schemas.microsoft.com/office/drawing/2014/main" id="{6BCDF42B-C7A3-A849-84A7-A0DEE59C3C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2505" y="3144318"/>
            <a:ext cx="1441377" cy="1448412"/>
          </a:xfrm>
          <a:prstGeom prst="rect">
            <a:avLst/>
          </a:prstGeom>
        </p:spPr>
        <p:txBody>
          <a:bodyPr wrap="square" numCol="1" spcCol="432000">
            <a:noAutofit/>
          </a:bodyPr>
          <a:lstStyle>
            <a:lvl1pPr marL="0" indent="0">
              <a:lnSpc>
                <a:spcPct val="90000"/>
              </a:lnSpc>
              <a:buNone/>
              <a:defRPr lang="cs-CZ" sz="1700" b="1" i="0" baseline="0" smtClean="0">
                <a:solidFill>
                  <a:srgbClr val="FB5271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dirty="0" err="1">
                <a:effectLst/>
                <a:latin typeface="Helvetica Neue" panose="02000503000000020004" pitchFamily="2" charset="0"/>
              </a:rPr>
              <a:t>quunti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voluptatia</a:t>
            </a:r>
            <a:r>
              <a:rPr lang="cs-CZ" dirty="0">
                <a:effectLst/>
                <a:latin typeface="Helvetica Neue" panose="02000503000000020004" pitchFamily="2" charset="0"/>
              </a:rPr>
              <a:t> vel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iur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samest</a:t>
            </a:r>
            <a:endParaRPr lang="cs-CZ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7" name="Zástupný symbol pro text 11">
            <a:extLst>
              <a:ext uri="{FF2B5EF4-FFF2-40B4-BE49-F238E27FC236}">
                <a16:creationId xmlns:a16="http://schemas.microsoft.com/office/drawing/2014/main" id="{65D0D390-1164-3A43-A63B-5228F0E28D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233" y="2779126"/>
            <a:ext cx="5882338" cy="2804810"/>
          </a:xfrm>
          <a:prstGeom prst="rect">
            <a:avLst/>
          </a:prstGeom>
        </p:spPr>
        <p:txBody>
          <a:bodyPr wrap="square" numCol="1" spcCol="432000">
            <a:noAutofit/>
          </a:bodyPr>
          <a:lstStyle>
            <a:lvl1pPr marL="0" indent="0" algn="just">
              <a:lnSpc>
                <a:spcPct val="130000"/>
              </a:lnSpc>
              <a:buNone/>
              <a:defRPr lang="cs-CZ" sz="1800" baseline="0" smtClean="0">
                <a:solidFill>
                  <a:srgbClr val="1D34FE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endParaRPr lang="cs-CZ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6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0F4DF22E-6E19-434F-8B51-653FF8F1F7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5915297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ED8A6BD7-976B-9848-BB21-3C661BD2DB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text 11">
            <a:extLst>
              <a:ext uri="{FF2B5EF4-FFF2-40B4-BE49-F238E27FC236}">
                <a16:creationId xmlns:a16="http://schemas.microsoft.com/office/drawing/2014/main" id="{E34ACC1E-045A-2648-BED7-498EBCC3E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2505" y="3144318"/>
            <a:ext cx="1441377" cy="1448412"/>
          </a:xfrm>
          <a:prstGeom prst="rect">
            <a:avLst/>
          </a:prstGeom>
        </p:spPr>
        <p:txBody>
          <a:bodyPr wrap="square" numCol="1" spcCol="432000">
            <a:noAutofit/>
          </a:bodyPr>
          <a:lstStyle>
            <a:lvl1pPr marL="0" indent="0">
              <a:lnSpc>
                <a:spcPct val="90000"/>
              </a:lnSpc>
              <a:buNone/>
              <a:defRPr lang="cs-CZ" sz="1700" b="1" i="0" baseline="0" smtClean="0">
                <a:solidFill>
                  <a:srgbClr val="FB5271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dirty="0" err="1">
                <a:effectLst/>
                <a:latin typeface="Helvetica Neue" panose="02000503000000020004" pitchFamily="2" charset="0"/>
              </a:rPr>
              <a:t>quunti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voluptatia</a:t>
            </a:r>
            <a:r>
              <a:rPr lang="cs-CZ" dirty="0">
                <a:effectLst/>
                <a:latin typeface="Helvetica Neue" panose="02000503000000020004" pitchFamily="2" charset="0"/>
              </a:rPr>
              <a:t> vel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iur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samest</a:t>
            </a:r>
            <a:endParaRPr lang="cs-CZ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6" name="Zástupný symbol pro text 11">
            <a:extLst>
              <a:ext uri="{FF2B5EF4-FFF2-40B4-BE49-F238E27FC236}">
                <a16:creationId xmlns:a16="http://schemas.microsoft.com/office/drawing/2014/main" id="{9030F882-9E52-C44F-B57D-93A6AF7785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233" y="2779126"/>
            <a:ext cx="5882338" cy="2804810"/>
          </a:xfrm>
          <a:prstGeom prst="rect">
            <a:avLst/>
          </a:prstGeom>
        </p:spPr>
        <p:txBody>
          <a:bodyPr wrap="square" numCol="2" spcCol="432000">
            <a:noAutofit/>
          </a:bodyPr>
          <a:lstStyle>
            <a:lvl1pPr marL="0" indent="0" algn="just">
              <a:lnSpc>
                <a:spcPct val="130000"/>
              </a:lnSpc>
              <a:buNone/>
              <a:defRPr lang="cs-CZ" sz="1800" baseline="0" smtClean="0">
                <a:solidFill>
                  <a:srgbClr val="1D34FE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75250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7">
            <a:extLst>
              <a:ext uri="{FF2B5EF4-FFF2-40B4-BE49-F238E27FC236}">
                <a16:creationId xmlns:a16="http://schemas.microsoft.com/office/drawing/2014/main" id="{FD9F3990-E908-E148-964B-DB1CBC42B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6790651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0" name="Zástupný symbol pro text 11">
            <a:extLst>
              <a:ext uri="{FF2B5EF4-FFF2-40B4-BE49-F238E27FC236}">
                <a16:creationId xmlns:a16="http://schemas.microsoft.com/office/drawing/2014/main" id="{F97CED9B-7F97-3549-995A-61BA60AFC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233" y="2779126"/>
            <a:ext cx="6757692" cy="2804810"/>
          </a:xfrm>
          <a:prstGeom prst="rect">
            <a:avLst/>
          </a:prstGeom>
        </p:spPr>
        <p:txBody>
          <a:bodyPr wrap="square" numCol="1" spcCol="432000">
            <a:noAutofit/>
          </a:bodyPr>
          <a:lstStyle>
            <a:lvl1pPr marL="0" indent="0" algn="just">
              <a:lnSpc>
                <a:spcPct val="130000"/>
              </a:lnSpc>
              <a:buNone/>
              <a:defRPr lang="cs-CZ" sz="1800" baseline="0" smtClean="0">
                <a:solidFill>
                  <a:srgbClr val="1D34FE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endParaRPr lang="cs-CZ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86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1AEABC15-E749-9B4C-8EA2-BFAB65DC88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6790651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text 11">
            <a:extLst>
              <a:ext uri="{FF2B5EF4-FFF2-40B4-BE49-F238E27FC236}">
                <a16:creationId xmlns:a16="http://schemas.microsoft.com/office/drawing/2014/main" id="{C0AF74A9-43D7-A14F-8EE4-A83FE668A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233" y="2779126"/>
            <a:ext cx="6757692" cy="2804810"/>
          </a:xfrm>
          <a:prstGeom prst="rect">
            <a:avLst/>
          </a:prstGeom>
        </p:spPr>
        <p:txBody>
          <a:bodyPr wrap="square" numCol="2" spcCol="432000">
            <a:noAutofit/>
          </a:bodyPr>
          <a:lstStyle>
            <a:lvl1pPr marL="0" indent="0" algn="just">
              <a:lnSpc>
                <a:spcPct val="130000"/>
              </a:lnSpc>
              <a:buNone/>
              <a:defRPr lang="cs-CZ" sz="1800" baseline="0" smtClean="0">
                <a:solidFill>
                  <a:srgbClr val="1D34FE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</a:p>
        </p:txBody>
      </p:sp>
    </p:spTree>
    <p:extLst>
      <p:ext uri="{BB962C8B-B14F-4D97-AF65-F5344CB8AC3E}">
        <p14:creationId xmlns:p14="http://schemas.microsoft.com/office/powerpoint/2010/main" val="2282362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A3E0A0B3-5700-784B-8DAD-C95D677495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10524051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text 11">
            <a:extLst>
              <a:ext uri="{FF2B5EF4-FFF2-40B4-BE49-F238E27FC236}">
                <a16:creationId xmlns:a16="http://schemas.microsoft.com/office/drawing/2014/main" id="{C7520D66-18A5-7049-8D3C-AFBA45DD8E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233" y="2779126"/>
            <a:ext cx="10491092" cy="2798108"/>
          </a:xfrm>
          <a:prstGeom prst="rect">
            <a:avLst/>
          </a:prstGeom>
        </p:spPr>
        <p:txBody>
          <a:bodyPr wrap="square" numCol="1" spcCol="432000"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800" baseline="0" smtClean="0">
                <a:solidFill>
                  <a:srgbClr val="1D34FE"/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</a:t>
            </a:r>
            <a:endParaRPr lang="cs-CZ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1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3B8CB-39BE-C169-3ED2-2C450415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3CE292-3EDC-8524-9D38-468AA1661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E1C646-F664-5A8A-FBAB-BE0043E2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AB0-39EB-4229-A35F-FC697E21CBAD}" type="datetimeFigureOut">
              <a:rPr lang="cs-CZ" smtClean="0"/>
              <a:t>13.06.2024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73E8F1-54A5-9B5A-E1B4-C30DBC5C4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8FEDDD-9DD4-46C6-66C5-A1FFD28C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ECA7-0BD8-48C3-9F95-275B1CD92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6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7">
            <a:extLst>
              <a:ext uri="{FF2B5EF4-FFF2-40B4-BE49-F238E27FC236}">
                <a16:creationId xmlns:a16="http://schemas.microsoft.com/office/drawing/2014/main" id="{7367DA88-76A4-784E-B9A1-96B670E02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10507270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5" name="Zástupný symbol pro text 11">
            <a:extLst>
              <a:ext uri="{FF2B5EF4-FFF2-40B4-BE49-F238E27FC236}">
                <a16:creationId xmlns:a16="http://schemas.microsoft.com/office/drawing/2014/main" id="{061EDEE2-ABC6-FB4F-9EED-DBFA1BBCE6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232" y="2779125"/>
            <a:ext cx="10474312" cy="2888943"/>
          </a:xfrm>
          <a:prstGeom prst="rect">
            <a:avLst/>
          </a:prstGeom>
        </p:spPr>
        <p:txBody>
          <a:bodyPr wrap="square" numCol="2" spcCol="432000"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800" baseline="0">
                <a:solidFill>
                  <a:srgbClr val="1D34FE"/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endParaRPr lang="cs-CZ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63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3ED73D65-664C-F345-8BD3-7F7CB66C95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10633505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7" name="Zástupný symbol pro text 10">
            <a:extLst>
              <a:ext uri="{FF2B5EF4-FFF2-40B4-BE49-F238E27FC236}">
                <a16:creationId xmlns:a16="http://schemas.microsoft.com/office/drawing/2014/main" id="{04F92B56-1A1D-AD4C-A405-57D3FF3C86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3570" y="2713491"/>
            <a:ext cx="10602209" cy="2403475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30000"/>
              </a:lnSpc>
              <a:spcBef>
                <a:spcPts val="0"/>
              </a:spcBef>
              <a:defRPr sz="180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  <a:lvl2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2pPr>
            <a:lvl3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3pPr>
            <a:lvl4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4pPr>
            <a:lvl5pPr algn="just">
              <a:buClr>
                <a:srgbClr val="1D34FE"/>
              </a:buClr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5pPr>
          </a:lstStyle>
          <a:p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68879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04962A5D-F328-FB4F-8A89-DACA5CFF3C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10550811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5" name="Zástupný symbol pro text 10">
            <a:extLst>
              <a:ext uri="{FF2B5EF4-FFF2-40B4-BE49-F238E27FC236}">
                <a16:creationId xmlns:a16="http://schemas.microsoft.com/office/drawing/2014/main" id="{849BE7AF-71AA-0844-AE48-AE3A1289E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3570" y="2713491"/>
            <a:ext cx="5224069" cy="2403475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30000"/>
              </a:lnSpc>
              <a:spcBef>
                <a:spcPts val="0"/>
              </a:spcBef>
              <a:defRPr sz="180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  <a:lvl2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2pPr>
            <a:lvl3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3pPr>
            <a:lvl4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4pPr>
            <a:lvl5pPr algn="just">
              <a:buClr>
                <a:srgbClr val="1D34FE"/>
              </a:buClr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5pPr>
          </a:lstStyle>
          <a:p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text 10">
            <a:extLst>
              <a:ext uri="{FF2B5EF4-FFF2-40B4-BE49-F238E27FC236}">
                <a16:creationId xmlns:a16="http://schemas.microsoft.com/office/drawing/2014/main" id="{7974CE55-20ED-FC41-9788-24ABEB659B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39016" y="2720751"/>
            <a:ext cx="5224069" cy="2403475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30000"/>
              </a:lnSpc>
              <a:spcBef>
                <a:spcPts val="0"/>
              </a:spcBef>
              <a:defRPr sz="180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  <a:lvl2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2pPr>
            <a:lvl3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3pPr>
            <a:lvl4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4pPr>
            <a:lvl5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5pPr>
          </a:lstStyle>
          <a:p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57618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549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23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CDA1F-BADD-F752-7580-34EF00F0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26DB96-FEC0-0F46-6468-61A7E5611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C94E46-69E8-4493-E178-A8EB40A2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AB0-39EB-4229-A35F-FC697E21CBAD}" type="datetimeFigureOut">
              <a:rPr lang="cs-CZ" smtClean="0"/>
              <a:t>13.06.2024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E3F7F4-1269-E4DC-739C-D62F08C5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4804B6-6773-B809-6D9E-667F0077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ECA7-0BD8-48C3-9F95-275B1CD92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59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7C9FD-FF6D-1464-62C2-A16D99E8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AD029-7181-B256-B27E-3EFCBE406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2D0905-6019-3DB9-61D4-8B41F039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F5ED59-6F39-4A8C-E10C-AF53E105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AB0-39EB-4229-A35F-FC697E21CBAD}" type="datetimeFigureOut">
              <a:rPr lang="cs-CZ" smtClean="0"/>
              <a:t>13.06.2024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94DBE5-FB6D-5AC2-54BD-4677331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452538-A269-0588-1189-B321D038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ECA7-0BD8-48C3-9F95-275B1CD92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21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4BB1C-E75C-27AE-3C14-C6513773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F86E00-A5D3-D227-CDD8-D2080E371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E0E4E57-82A9-1D56-5E63-20456F371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D674028-E319-AAC3-57E3-F0C683EE5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F813E32-6304-9E72-BD45-A3D0C9349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25C7C1F-6710-3E94-833C-204E534E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AB0-39EB-4229-A35F-FC697E21CBAD}" type="datetimeFigureOut">
              <a:rPr lang="cs-CZ" smtClean="0"/>
              <a:t>13.06.2024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30C09B2-6BCB-59E4-8584-0D181DE0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37C8CB5-8531-87D2-24F9-82365888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ECA7-0BD8-48C3-9F95-275B1CD92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77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3F1DB-9F8B-F160-F7B4-C18F2376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8646F1-CE68-5F26-5C64-1408E0A6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AB0-39EB-4229-A35F-FC697E21CBAD}" type="datetimeFigureOut">
              <a:rPr lang="cs-CZ" smtClean="0"/>
              <a:t>13.06.2024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B34A07-30CF-2A92-2CDE-054E2976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B9F08C-D000-21FD-34CC-9238D7D20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ECA7-0BD8-48C3-9F95-275B1CD92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19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9AE3D8C-EBE4-5495-4F00-131EC28D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AB0-39EB-4229-A35F-FC697E21CBAD}" type="datetimeFigureOut">
              <a:rPr lang="cs-CZ" smtClean="0"/>
              <a:t>13.06.2024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7AF6206-5AB1-CA1E-411B-62553A6F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0331AF-95CB-5D52-5C8D-2EB249BA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ECA7-0BD8-48C3-9F95-275B1CD92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7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F8BB8-3F19-00E4-29C9-59976347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D17D50-7CCC-EAB8-1F95-A03CB191D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E19CFA-4936-EE21-4816-E080ECFE5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A8430E-6770-BA72-7938-97C4E70A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AB0-39EB-4229-A35F-FC697E21CBAD}" type="datetimeFigureOut">
              <a:rPr lang="cs-CZ" smtClean="0"/>
              <a:t>13.06.2024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FE9B95-A170-B5C3-E20F-66ABDDCE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544735-DB97-D80C-87AB-A5A9F221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ECA7-0BD8-48C3-9F95-275B1CD92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46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F8DC2-50D2-AE91-D907-4DE2A58A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4FF847-C244-B963-3543-5D92F1D53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2B1C45-38F2-5541-BABE-3A0D93C0E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2301CF-CDCC-7F35-01D8-9E6FEDC6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3AB0-39EB-4229-A35F-FC697E21CBAD}" type="datetimeFigureOut">
              <a:rPr lang="cs-CZ" smtClean="0"/>
              <a:t>13.06.2024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36A585-D208-6996-D88F-18B5E3DFB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7F66A9-89B8-C548-8CAE-3F119FF0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ECA7-0BD8-48C3-9F95-275B1CD92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58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AE40BCB-EB0D-84EB-ECFF-6C913341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292530-7906-D9D7-E203-759D14B5C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C37E01-466F-ACEB-0E76-C3A17A93A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03AB0-39EB-4229-A35F-FC697E21CBAD}" type="datetimeFigureOut">
              <a:rPr lang="cs-CZ" smtClean="0"/>
              <a:t>13.06.2024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B2F374-9F32-A54E-AC31-780E63A95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B86BED-D830-3681-6596-F6281D772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ECA7-0BD8-48C3-9F95-275B1CD92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85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030FE8C-D9FD-F74B-A32F-C82A96DCB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1921EFB-BA42-4C49-BFFD-86D27DE4EF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2600BF6F-3C9D-1646-81BB-9A2219D5991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304"/>
            <a:ext cx="12191999" cy="1278095"/>
          </a:xfrm>
          <a:prstGeom prst="rect">
            <a:avLst/>
          </a:prstGeom>
        </p:spPr>
      </p:pic>
      <p:sp>
        <p:nvSpPr>
          <p:cNvPr id="12" name="Zástupný symbol pro text 13">
            <a:extLst>
              <a:ext uri="{FF2B5EF4-FFF2-40B4-BE49-F238E27FC236}">
                <a16:creationId xmlns:a16="http://schemas.microsoft.com/office/drawing/2014/main" id="{A15A2866-35A2-184E-91C7-F2CEF717F8DD}"/>
              </a:ext>
            </a:extLst>
          </p:cNvPr>
          <p:cNvSpPr txBox="1">
            <a:spLocks/>
          </p:cNvSpPr>
          <p:nvPr userDrawn="1"/>
        </p:nvSpPr>
        <p:spPr>
          <a:xfrm>
            <a:off x="717681" y="5915642"/>
            <a:ext cx="624920" cy="4558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 baseline="0">
                <a:solidFill>
                  <a:srgbClr val="1D34FE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9219F6-9478-7D4A-A200-2F64A6CB4A3A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12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13">
            <a:extLst>
              <a:ext uri="{FF2B5EF4-FFF2-40B4-BE49-F238E27FC236}">
                <a16:creationId xmlns:a16="http://schemas.microsoft.com/office/drawing/2014/main" id="{75794B04-7165-A740-A0AA-D772CC0CB600}"/>
              </a:ext>
            </a:extLst>
          </p:cNvPr>
          <p:cNvSpPr txBox="1">
            <a:spLocks/>
          </p:cNvSpPr>
          <p:nvPr userDrawn="1"/>
        </p:nvSpPr>
        <p:spPr>
          <a:xfrm>
            <a:off x="717681" y="5915642"/>
            <a:ext cx="624920" cy="4558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 baseline="0">
                <a:solidFill>
                  <a:srgbClr val="1D34FE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9219F6-9478-7D4A-A200-2F64A6CB4A3A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skjmk.cz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29B7407-2A04-C0F2-50E4-73274331BE81}"/>
              </a:ext>
            </a:extLst>
          </p:cNvPr>
          <p:cNvSpPr txBox="1">
            <a:spLocks/>
          </p:cNvSpPr>
          <p:nvPr/>
        </p:nvSpPr>
        <p:spPr>
          <a:xfrm>
            <a:off x="777379" y="2665298"/>
            <a:ext cx="7320246" cy="2349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D34F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1361440" algn="l"/>
                <a:tab pos="3330575" algn="l"/>
              </a:tabLst>
            </a:pPr>
            <a:r>
              <a:rPr lang="cs-CZ" sz="2800" b="1" dirty="0">
                <a:solidFill>
                  <a:schemeClr val="bg1"/>
                </a:solidFill>
                <a:latin typeface="Matter" panose="000005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Podpora hospodářsky a sociálně ohrožených území v Jihomoravském kraji</a:t>
            </a:r>
          </a:p>
          <a:p>
            <a:pPr>
              <a:lnSpc>
                <a:spcPct val="100000"/>
              </a:lnSpc>
              <a:tabLst>
                <a:tab pos="1361440" algn="l"/>
                <a:tab pos="3330575" algn="l"/>
              </a:tabLst>
            </a:pPr>
            <a:endParaRPr lang="cs-CZ" sz="2800" b="1" dirty="0">
              <a:solidFill>
                <a:schemeClr val="bg1"/>
              </a:solidFill>
              <a:latin typeface="Matter" panose="00000500000000000000" pitchFamily="2" charset="-1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tabLst>
                <a:tab pos="1361440" algn="l"/>
                <a:tab pos="3330575" algn="l"/>
              </a:tabLst>
            </a:pPr>
            <a:r>
              <a:rPr lang="cs-CZ" sz="2800" dirty="0">
                <a:solidFill>
                  <a:schemeClr val="bg1"/>
                </a:solidFill>
                <a:latin typeface="Matter" panose="00000500000000000000" pitchFamily="2" charset="-18"/>
                <a:cs typeface="Arial" panose="020B0604020202020204" pitchFamily="34" charset="0"/>
              </a:rPr>
              <a:t>Pavel Fišer | Jihomoravský kraj</a:t>
            </a:r>
          </a:p>
        </p:txBody>
      </p:sp>
    </p:spTree>
    <p:extLst>
      <p:ext uri="{BB962C8B-B14F-4D97-AF65-F5344CB8AC3E}">
        <p14:creationId xmlns:p14="http://schemas.microsoft.com/office/powerpoint/2010/main" val="321360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E8E3413-1D66-EA10-581D-8ADDA6245B1B}"/>
              </a:ext>
            </a:extLst>
          </p:cNvPr>
          <p:cNvSpPr txBox="1">
            <a:spLocks/>
          </p:cNvSpPr>
          <p:nvPr/>
        </p:nvSpPr>
        <p:spPr>
          <a:xfrm>
            <a:off x="391813" y="304800"/>
            <a:ext cx="11238713" cy="9752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rgbClr val="1D34FE"/>
                </a:solidFill>
                <a:latin typeface="Matter" panose="00000500000000000000" pitchFamily="2" charset="-18"/>
              </a:rPr>
              <a:t>Hospodářská strategie se zaměřením na vybraná území Jihomoravského kraje</a:t>
            </a:r>
          </a:p>
        </p:txBody>
      </p:sp>
      <p:pic>
        <p:nvPicPr>
          <p:cNvPr id="47" name="object 5">
            <a:extLst>
              <a:ext uri="{FF2B5EF4-FFF2-40B4-BE49-F238E27FC236}">
                <a16:creationId xmlns:a16="http://schemas.microsoft.com/office/drawing/2014/main" id="{3C8B86D7-F9C9-872C-59F3-803E59D30C3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2671" y="1280014"/>
            <a:ext cx="7596788" cy="5355209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3E1B3DA-B9CA-3386-4915-8021E4CCF571}"/>
              </a:ext>
            </a:extLst>
          </p:cNvPr>
          <p:cNvSpPr/>
          <p:nvPr/>
        </p:nvSpPr>
        <p:spPr>
          <a:xfrm>
            <a:off x="1615736" y="1280014"/>
            <a:ext cx="3817398" cy="548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8587E6B-738F-7A4E-D3CC-BB52F41ACE51}"/>
              </a:ext>
            </a:extLst>
          </p:cNvPr>
          <p:cNvSpPr txBox="1"/>
          <p:nvPr/>
        </p:nvSpPr>
        <p:spPr>
          <a:xfrm>
            <a:off x="391813" y="1554407"/>
            <a:ext cx="3817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Strategie regionálního rozvoje ČR 2021+ vymezuje HSOÚ na </a:t>
            </a:r>
            <a:b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úrovni SO ORP: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Znojmo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Moravský Krumlov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Kyjov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Hodonín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Veselí nad Moravou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748C647-6F3C-594C-AFA3-6110C7970FE6}"/>
              </a:ext>
            </a:extLst>
          </p:cNvPr>
          <p:cNvSpPr txBox="1"/>
          <p:nvPr/>
        </p:nvSpPr>
        <p:spPr>
          <a:xfrm>
            <a:off x="7982791" y="1554407"/>
            <a:ext cx="3817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Hospodářská strategie JMK potvrdila vymezení dle SRR ČR </a:t>
            </a:r>
            <a:b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a dále identifikovala nová HSOÚ na </a:t>
            </a:r>
            <a:b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úrovni SO POÚ: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Velké Opatovice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Ivanovice na Hané</a:t>
            </a:r>
            <a:endParaRPr lang="cs-CZ" sz="1600" dirty="0">
              <a:solidFill>
                <a:srgbClr val="000000"/>
              </a:solidFill>
              <a:effectLst/>
              <a:latin typeface="Matter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0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1011D15-F127-F8C8-C4BC-9B78C116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2165" y="1627464"/>
            <a:ext cx="7394447" cy="5087923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EE8E3413-1D66-EA10-581D-8ADDA6245B1B}"/>
              </a:ext>
            </a:extLst>
          </p:cNvPr>
          <p:cNvSpPr txBox="1">
            <a:spLocks/>
          </p:cNvSpPr>
          <p:nvPr/>
        </p:nvSpPr>
        <p:spPr>
          <a:xfrm>
            <a:off x="476643" y="0"/>
            <a:ext cx="11238713" cy="18080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cs-CZ" sz="3200" b="1" dirty="0">
                <a:solidFill>
                  <a:srgbClr val="1D34FE"/>
                </a:solidFill>
                <a:latin typeface="Matter" panose="00000500000000000000" pitchFamily="2" charset="-18"/>
              </a:rPr>
              <a:t>Dotační program Podpora bydlení a podnikání na vybraných rozvojově znevýhodněných územích</a:t>
            </a:r>
          </a:p>
          <a:p>
            <a:pPr algn="l"/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Dotační titul 1 – Technická infrastruktura a objekty pro bydlení (DT1)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26B00AF-55A5-F307-9C9E-5E545CF60530}"/>
              </a:ext>
            </a:extLst>
          </p:cNvPr>
          <p:cNvSpPr txBox="1"/>
          <p:nvPr/>
        </p:nvSpPr>
        <p:spPr>
          <a:xfrm>
            <a:off x="504423" y="2274838"/>
            <a:ext cx="47866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obce do 3 000 obyvatel v SO POÚ se známkou </a:t>
            </a:r>
            <a:b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600" b="1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3,0 a horší v oblasti Demografie</a:t>
            </a: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Veselí nad Moravou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Vranov nad Dyjí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Velké Opatovice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Strážnice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Velká nad Veličkou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Kyjov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Hodonín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Břeclav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Moravský Krumlov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Bzenec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Vyškov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Letovice</a:t>
            </a:r>
            <a:endParaRPr lang="cs-CZ" sz="1600" dirty="0">
              <a:solidFill>
                <a:srgbClr val="000000"/>
              </a:solidFill>
              <a:effectLst/>
              <a:latin typeface="Matter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podpora až 1 00</a:t>
            </a: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0 000 Kč</a:t>
            </a:r>
          </a:p>
          <a:p>
            <a:pPr marL="285750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spoluúčast min. 40 %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1DCA54E-30CE-09ED-FC61-0C59006185D7}"/>
              </a:ext>
            </a:extLst>
          </p:cNvPr>
          <p:cNvGrpSpPr/>
          <p:nvPr/>
        </p:nvGrpSpPr>
        <p:grpSpPr>
          <a:xfrm>
            <a:off x="9144534" y="2087393"/>
            <a:ext cx="2910617" cy="1006387"/>
            <a:chOff x="9110978" y="2003503"/>
            <a:chExt cx="2910617" cy="1006387"/>
          </a:xfrm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6F9D356C-D953-8F95-54FB-E75080E89E66}"/>
                </a:ext>
              </a:extLst>
            </p:cNvPr>
            <p:cNvSpPr/>
            <p:nvPr/>
          </p:nvSpPr>
          <p:spPr>
            <a:xfrm>
              <a:off x="9110978" y="2030220"/>
              <a:ext cx="377505" cy="234891"/>
            </a:xfrm>
            <a:prstGeom prst="roundRect">
              <a:avLst/>
            </a:prstGeom>
            <a:solidFill>
              <a:srgbClr val="7785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: se zakulacenými rohy 6">
              <a:extLst>
                <a:ext uri="{FF2B5EF4-FFF2-40B4-BE49-F238E27FC236}">
                  <a16:creationId xmlns:a16="http://schemas.microsoft.com/office/drawing/2014/main" id="{DC1CB684-096E-15B8-4948-3F27EA111919}"/>
                </a:ext>
              </a:extLst>
            </p:cNvPr>
            <p:cNvSpPr/>
            <p:nvPr/>
          </p:nvSpPr>
          <p:spPr>
            <a:xfrm>
              <a:off x="9110978" y="2379526"/>
              <a:ext cx="377505" cy="234891"/>
            </a:xfrm>
            <a:prstGeom prst="roundRect">
              <a:avLst/>
            </a:prstGeom>
            <a:solidFill>
              <a:srgbClr val="FD97A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" name="Obdélník: se zakulacenými rohy 7">
              <a:extLst>
                <a:ext uri="{FF2B5EF4-FFF2-40B4-BE49-F238E27FC236}">
                  <a16:creationId xmlns:a16="http://schemas.microsoft.com/office/drawing/2014/main" id="{1881DBF4-6FF6-C2C8-3CE5-58E79BB21256}"/>
                </a:ext>
              </a:extLst>
            </p:cNvPr>
            <p:cNvSpPr/>
            <p:nvPr/>
          </p:nvSpPr>
          <p:spPr>
            <a:xfrm>
              <a:off x="9110978" y="2728832"/>
              <a:ext cx="377505" cy="234891"/>
            </a:xfrm>
            <a:prstGeom prst="roundRect">
              <a:avLst/>
            </a:prstGeom>
            <a:solidFill>
              <a:srgbClr val="8C43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DAD32541-1CFF-700A-A419-66E912823460}"/>
                </a:ext>
              </a:extLst>
            </p:cNvPr>
            <p:cNvSpPr txBox="1"/>
            <p:nvPr/>
          </p:nvSpPr>
          <p:spPr>
            <a:xfrm>
              <a:off x="9617313" y="2003503"/>
              <a:ext cx="2329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rgbClr val="000000"/>
                  </a:solidFill>
                  <a:latin typeface="Matter" panose="00000500000000000000" pitchFamily="2" charset="-18"/>
                  <a:ea typeface="Calibri" panose="020F0502020204030204" pitchFamily="34" charset="0"/>
                  <a:cs typeface="Arial" panose="020B0604020202020204" pitchFamily="34" charset="0"/>
                </a:rPr>
                <a:t>Bydlení (DT 1)</a:t>
              </a:r>
              <a:endParaRPr lang="cs-CZ" sz="1400" b="1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C6D9DFDA-0D00-C942-3BA9-B4585BDDEC97}"/>
                </a:ext>
              </a:extLst>
            </p:cNvPr>
            <p:cNvSpPr txBox="1"/>
            <p:nvPr/>
          </p:nvSpPr>
          <p:spPr>
            <a:xfrm>
              <a:off x="9622172" y="2352808"/>
              <a:ext cx="2329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rgbClr val="000000"/>
                  </a:solidFill>
                  <a:latin typeface="Matter" panose="00000500000000000000" pitchFamily="2" charset="-18"/>
                  <a:ea typeface="Calibri" panose="020F0502020204030204" pitchFamily="34" charset="0"/>
                  <a:cs typeface="Arial" panose="020B0604020202020204" pitchFamily="34" charset="0"/>
                </a:rPr>
                <a:t>Podnikání (DT 2)</a:t>
              </a:r>
              <a:endParaRPr lang="cs-CZ" sz="14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56F1B8F0-C986-E9BE-FE3B-3DB7FD4F1F2A}"/>
                </a:ext>
              </a:extLst>
            </p:cNvPr>
            <p:cNvSpPr txBox="1"/>
            <p:nvPr/>
          </p:nvSpPr>
          <p:spPr>
            <a:xfrm>
              <a:off x="9617313" y="2702113"/>
              <a:ext cx="24042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rgbClr val="000000"/>
                  </a:solidFill>
                  <a:latin typeface="Matter" panose="00000500000000000000" pitchFamily="2" charset="-18"/>
                  <a:ea typeface="Calibri" panose="020F0502020204030204" pitchFamily="34" charset="0"/>
                  <a:cs typeface="Arial" panose="020B0604020202020204" pitchFamily="34" charset="0"/>
                </a:rPr>
                <a:t>Bydlení a Podnikání</a:t>
              </a:r>
              <a:endParaRPr lang="cs-CZ" sz="1400" b="1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42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4C59F4B-05AA-7211-3B13-58A13E98E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2165" y="1627464"/>
            <a:ext cx="7394447" cy="5087923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EE8E3413-1D66-EA10-581D-8ADDA6245B1B}"/>
              </a:ext>
            </a:extLst>
          </p:cNvPr>
          <p:cNvSpPr txBox="1">
            <a:spLocks/>
          </p:cNvSpPr>
          <p:nvPr/>
        </p:nvSpPr>
        <p:spPr>
          <a:xfrm>
            <a:off x="476643" y="0"/>
            <a:ext cx="11238713" cy="18080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cs-CZ" sz="3200" b="1" dirty="0">
                <a:solidFill>
                  <a:srgbClr val="1D34FE"/>
                </a:solidFill>
                <a:latin typeface="Matter" panose="00000500000000000000" pitchFamily="2" charset="-18"/>
              </a:rPr>
              <a:t>Dotační program Podpora bydlení a podnikání na vybraných rozvojově znevýhodněných územích</a:t>
            </a:r>
          </a:p>
          <a:p>
            <a:pPr algn="l"/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Dotační titul 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2 – Objekty pro podnikání (DT2)</a:t>
            </a:r>
            <a:endParaRPr lang="cs-CZ" sz="2400" b="1" dirty="0">
              <a:solidFill>
                <a:schemeClr val="bg1">
                  <a:lumMod val="50000"/>
                </a:schemeClr>
              </a:solidFill>
              <a:latin typeface="Matter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26B00AF-55A5-F307-9C9E-5E545CF60530}"/>
              </a:ext>
            </a:extLst>
          </p:cNvPr>
          <p:cNvSpPr txBox="1"/>
          <p:nvPr/>
        </p:nvSpPr>
        <p:spPr>
          <a:xfrm>
            <a:off x="504423" y="2274838"/>
            <a:ext cx="489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obce do 5 000 obyvatel v SO POÚ se známkou </a:t>
            </a:r>
            <a:b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600" b="1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3,6 a horší v oblasti Podnikání</a:t>
            </a: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Ivanovice na Hané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Velké Opatovice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Moravský Krumlov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Velká nad Veličkou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Hrušovany nad Jevišovkou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Boskovice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Vyškov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Znojmo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Miroslav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Strážnice</a:t>
            </a:r>
          </a:p>
          <a:p>
            <a:pPr marL="742950" lvl="1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Klobouky u Brna </a:t>
            </a:r>
          </a:p>
          <a:p>
            <a:pPr marL="285750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podpora až 1 00</a:t>
            </a:r>
            <a:r>
              <a:rPr lang="cs-CZ" sz="16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0 000 Kč</a:t>
            </a:r>
          </a:p>
          <a:p>
            <a:pPr marL="285750" indent="-285750">
              <a:buFont typeface="Matter" panose="00000500000000000000" pitchFamily="2" charset="-18"/>
              <a:buChar char="›"/>
            </a:pPr>
            <a:r>
              <a:rPr lang="cs-CZ" sz="16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spoluúčast min. 50 %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F92E56B-25C2-2966-7E6C-ABF9128F12F8}"/>
              </a:ext>
            </a:extLst>
          </p:cNvPr>
          <p:cNvGrpSpPr/>
          <p:nvPr/>
        </p:nvGrpSpPr>
        <p:grpSpPr>
          <a:xfrm>
            <a:off x="9144534" y="2087393"/>
            <a:ext cx="2919947" cy="1006387"/>
            <a:chOff x="9110978" y="2003503"/>
            <a:chExt cx="2919947" cy="1006387"/>
          </a:xfrm>
        </p:grpSpPr>
        <p:sp>
          <p:nvSpPr>
            <p:cNvPr id="12" name="Obdélník: se zakulacenými rohy 11">
              <a:extLst>
                <a:ext uri="{FF2B5EF4-FFF2-40B4-BE49-F238E27FC236}">
                  <a16:creationId xmlns:a16="http://schemas.microsoft.com/office/drawing/2014/main" id="{64278E96-B24C-ED28-D031-FBD412D1794F}"/>
                </a:ext>
              </a:extLst>
            </p:cNvPr>
            <p:cNvSpPr/>
            <p:nvPr/>
          </p:nvSpPr>
          <p:spPr>
            <a:xfrm>
              <a:off x="9110978" y="2030220"/>
              <a:ext cx="377505" cy="234891"/>
            </a:xfrm>
            <a:prstGeom prst="roundRect">
              <a:avLst/>
            </a:prstGeom>
            <a:solidFill>
              <a:srgbClr val="7785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F6394018-7C6A-4C29-1A43-5C85543F2CAC}"/>
                </a:ext>
              </a:extLst>
            </p:cNvPr>
            <p:cNvSpPr/>
            <p:nvPr/>
          </p:nvSpPr>
          <p:spPr>
            <a:xfrm>
              <a:off x="9110978" y="2379526"/>
              <a:ext cx="377505" cy="234891"/>
            </a:xfrm>
            <a:prstGeom prst="roundRect">
              <a:avLst/>
            </a:prstGeom>
            <a:solidFill>
              <a:srgbClr val="FD97A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: se zakulacenými rohy 14">
              <a:extLst>
                <a:ext uri="{FF2B5EF4-FFF2-40B4-BE49-F238E27FC236}">
                  <a16:creationId xmlns:a16="http://schemas.microsoft.com/office/drawing/2014/main" id="{E0D10687-A162-900A-9784-ACBBDEFA89CD}"/>
                </a:ext>
              </a:extLst>
            </p:cNvPr>
            <p:cNvSpPr/>
            <p:nvPr/>
          </p:nvSpPr>
          <p:spPr>
            <a:xfrm>
              <a:off x="9110978" y="2728832"/>
              <a:ext cx="377505" cy="234891"/>
            </a:xfrm>
            <a:prstGeom prst="roundRect">
              <a:avLst/>
            </a:prstGeom>
            <a:solidFill>
              <a:srgbClr val="8C43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913CE96B-4885-CD4A-198F-A369B650F3E6}"/>
                </a:ext>
              </a:extLst>
            </p:cNvPr>
            <p:cNvSpPr txBox="1"/>
            <p:nvPr/>
          </p:nvSpPr>
          <p:spPr>
            <a:xfrm>
              <a:off x="9617313" y="2003503"/>
              <a:ext cx="2329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rgbClr val="000000"/>
                  </a:solidFill>
                  <a:latin typeface="Matter" panose="00000500000000000000" pitchFamily="2" charset="-18"/>
                  <a:ea typeface="Calibri" panose="020F0502020204030204" pitchFamily="34" charset="0"/>
                  <a:cs typeface="Arial" panose="020B0604020202020204" pitchFamily="34" charset="0"/>
                </a:rPr>
                <a:t>Bydlení (DT 1)</a:t>
              </a:r>
              <a:endParaRPr lang="cs-CZ" sz="14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BFFC14A4-4521-FA3D-305D-16E0EBE72F2A}"/>
                </a:ext>
              </a:extLst>
            </p:cNvPr>
            <p:cNvSpPr txBox="1"/>
            <p:nvPr/>
          </p:nvSpPr>
          <p:spPr>
            <a:xfrm>
              <a:off x="9622172" y="2352808"/>
              <a:ext cx="2329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rgbClr val="000000"/>
                  </a:solidFill>
                  <a:latin typeface="Matter" panose="00000500000000000000" pitchFamily="2" charset="-18"/>
                  <a:ea typeface="Calibri" panose="020F0502020204030204" pitchFamily="34" charset="0"/>
                  <a:cs typeface="Arial" panose="020B0604020202020204" pitchFamily="34" charset="0"/>
                </a:rPr>
                <a:t>Podnikání (DT 2)</a:t>
              </a:r>
              <a:endParaRPr lang="cs-CZ" sz="1400" b="1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125338A8-98E2-2B81-DF2F-70774C63F6C1}"/>
                </a:ext>
              </a:extLst>
            </p:cNvPr>
            <p:cNvSpPr txBox="1"/>
            <p:nvPr/>
          </p:nvSpPr>
          <p:spPr>
            <a:xfrm>
              <a:off x="9617312" y="2702113"/>
              <a:ext cx="2413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rgbClr val="000000"/>
                  </a:solidFill>
                  <a:latin typeface="Matter" panose="00000500000000000000" pitchFamily="2" charset="-18"/>
                  <a:ea typeface="Calibri" panose="020F0502020204030204" pitchFamily="34" charset="0"/>
                  <a:cs typeface="Arial" panose="020B0604020202020204" pitchFamily="34" charset="0"/>
                </a:rPr>
                <a:t>Bydlení a Podnikání</a:t>
              </a:r>
              <a:endParaRPr lang="cs-CZ" sz="1400" b="1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58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E8E3413-1D66-EA10-581D-8ADDA6245B1B}"/>
              </a:ext>
            </a:extLst>
          </p:cNvPr>
          <p:cNvSpPr txBox="1">
            <a:spLocks/>
          </p:cNvSpPr>
          <p:nvPr/>
        </p:nvSpPr>
        <p:spPr>
          <a:xfrm>
            <a:off x="476643" y="182536"/>
            <a:ext cx="11238713" cy="11409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cs-CZ" sz="3200" b="1" dirty="0">
                <a:solidFill>
                  <a:srgbClr val="1D34FE"/>
                </a:solidFill>
                <a:latin typeface="Matter" panose="00000500000000000000" pitchFamily="2" charset="-18"/>
              </a:rPr>
              <a:t>Dotační program Podpora bydlení a podnikání na vybraných rozvojově znevýhodněných územích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D887FA0-7B8B-BCD0-9952-B8369E437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0" r="140"/>
          <a:stretch/>
        </p:blipFill>
        <p:spPr>
          <a:xfrm>
            <a:off x="2218489" y="1436914"/>
            <a:ext cx="7470795" cy="523855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A354282-83EB-783B-5D25-632A7EFBC1CB}"/>
              </a:ext>
            </a:extLst>
          </p:cNvPr>
          <p:cNvSpPr txBox="1"/>
          <p:nvPr/>
        </p:nvSpPr>
        <p:spPr>
          <a:xfrm>
            <a:off x="8159574" y="2390786"/>
            <a:ext cx="355578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>
                <a:solidFill>
                  <a:srgbClr val="1D34FE"/>
                </a:solidFill>
                <a:latin typeface="Matter" panose="00000500000000000000" pitchFamily="2" charset="-18"/>
              </a:rPr>
              <a:t>3 776 166 Kč</a:t>
            </a:r>
          </a:p>
          <a:p>
            <a:pPr algn="ctr"/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Matter" panose="00000500000000000000" pitchFamily="2" charset="-18"/>
              </a:rPr>
              <a:t>objem schválených dotací</a:t>
            </a:r>
          </a:p>
          <a:p>
            <a:pPr algn="ctr"/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Matter" panose="00000500000000000000" pitchFamily="2" charset="-18"/>
              </a:rPr>
              <a:t>2024–2025</a:t>
            </a:r>
          </a:p>
          <a:p>
            <a:pPr algn="ctr"/>
            <a:endParaRPr lang="cs-CZ" dirty="0">
              <a:solidFill>
                <a:schemeClr val="bg2">
                  <a:lumMod val="50000"/>
                </a:schemeClr>
              </a:solidFill>
              <a:latin typeface="Matter" panose="00000500000000000000" pitchFamily="2" charset="-18"/>
            </a:endParaRPr>
          </a:p>
          <a:p>
            <a:pPr algn="ctr"/>
            <a:r>
              <a:rPr lang="cs-CZ" i="1" dirty="0">
                <a:solidFill>
                  <a:schemeClr val="bg2">
                    <a:lumMod val="50000"/>
                  </a:schemeClr>
                </a:solidFill>
                <a:latin typeface="Matter" panose="00000500000000000000" pitchFamily="2" charset="-18"/>
              </a:rPr>
              <a:t>(1. část)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F72A893-3C4B-89E3-826E-DD370AECA415}"/>
              </a:ext>
            </a:extLst>
          </p:cNvPr>
          <p:cNvSpPr txBox="1"/>
          <p:nvPr/>
        </p:nvSpPr>
        <p:spPr>
          <a:xfrm>
            <a:off x="476643" y="2390786"/>
            <a:ext cx="39004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>
                <a:solidFill>
                  <a:srgbClr val="1D34FE"/>
                </a:solidFill>
                <a:latin typeface="Matter" panose="00000500000000000000" pitchFamily="2" charset="-18"/>
              </a:rPr>
              <a:t>13 323 869 Kč</a:t>
            </a:r>
          </a:p>
          <a:p>
            <a:pPr algn="ctr"/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Matter" panose="00000500000000000000" pitchFamily="2" charset="-18"/>
              </a:rPr>
              <a:t>objem schválených dotací</a:t>
            </a:r>
          </a:p>
          <a:p>
            <a:pPr algn="ctr"/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Matter" panose="00000500000000000000" pitchFamily="2" charset="-18"/>
              </a:rPr>
              <a:t>2023–2024</a:t>
            </a:r>
          </a:p>
        </p:txBody>
      </p:sp>
    </p:spTree>
    <p:extLst>
      <p:ext uri="{BB962C8B-B14F-4D97-AF65-F5344CB8AC3E}">
        <p14:creationId xmlns:p14="http://schemas.microsoft.com/office/powerpoint/2010/main" val="370540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E8E3413-1D66-EA10-581D-8ADDA6245B1B}"/>
              </a:ext>
            </a:extLst>
          </p:cNvPr>
          <p:cNvSpPr txBox="1">
            <a:spLocks/>
          </p:cNvSpPr>
          <p:nvPr/>
        </p:nvSpPr>
        <p:spPr>
          <a:xfrm>
            <a:off x="476643" y="274815"/>
            <a:ext cx="11238713" cy="10590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cs-CZ" sz="3200" b="1" dirty="0">
                <a:solidFill>
                  <a:srgbClr val="1D34FE"/>
                </a:solidFill>
                <a:latin typeface="Matter" panose="00000500000000000000" pitchFamily="2" charset="-18"/>
              </a:rPr>
              <a:t>Hospodářsky a sociálně ohrožená území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53C2D11-3854-F36C-117F-A080E4472650}"/>
              </a:ext>
            </a:extLst>
          </p:cNvPr>
          <p:cNvSpPr txBox="1"/>
          <p:nvPr/>
        </p:nvSpPr>
        <p:spPr>
          <a:xfrm>
            <a:off x="476643" y="1712775"/>
            <a:ext cx="100767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200"/>
              </a:spcAft>
              <a:buFont typeface="Matter" panose="00000500000000000000" pitchFamily="2" charset="-18"/>
              <a:buChar char="›"/>
            </a:pPr>
            <a:r>
              <a:rPr lang="cs-CZ" sz="24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cs-CZ" sz="24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sou zpracovány případové studie hospodářsky a sociálně ohrožených území pro SO ORP Hodonín, Kyjov, Veselí nad Moravou, Znojmo </a:t>
            </a:r>
            <a:br>
              <a:rPr lang="cs-CZ" sz="24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a Moravský Krumlov</a:t>
            </a:r>
          </a:p>
          <a:p>
            <a:pPr marL="180000" indent="-180000">
              <a:spcAft>
                <a:spcPts val="1200"/>
              </a:spcAft>
              <a:buFont typeface="Matter" panose="00000500000000000000" pitchFamily="2" charset="-18"/>
              <a:buChar char="›"/>
            </a:pPr>
            <a:r>
              <a:rPr lang="cs-CZ" sz="2400" dirty="0">
                <a:solidFill>
                  <a:srgbClr val="000000"/>
                </a:solidFill>
                <a:effectLst/>
                <a:latin typeface="Matter" panose="00000500000000000000"/>
                <a:ea typeface="Calibri" panose="020F0502020204030204" pitchFamily="34" charset="0"/>
                <a:cs typeface="Arial" panose="020B0604020202020204" pitchFamily="34" charset="0"/>
              </a:rPr>
              <a:t>území jsou bodově zvýhodněna v dotačních programech Jihomoravského kraje:</a:t>
            </a:r>
          </a:p>
          <a:p>
            <a:pPr marL="540000" indent="-360000">
              <a:spcAft>
                <a:spcPts val="1200"/>
              </a:spcAft>
              <a:buFont typeface="Courier New" panose="02070309020205020404" pitchFamily="49" charset="0"/>
              <a:buChar char="»"/>
            </a:pPr>
            <a:r>
              <a:rPr lang="cs-CZ" sz="2400" dirty="0">
                <a:latin typeface="Matter" panose="00000500000000000000"/>
              </a:rPr>
              <a:t>Podpora rozvoje venkova Jihomoravského kraje pro rok 2024</a:t>
            </a:r>
          </a:p>
          <a:p>
            <a:pPr marL="540000" indent="-360000">
              <a:spcAft>
                <a:spcPts val="1200"/>
              </a:spcAft>
              <a:buFont typeface="Courier New" panose="02070309020205020404" pitchFamily="49" charset="0"/>
              <a:buChar char="»"/>
            </a:pPr>
            <a:r>
              <a:rPr lang="cs-CZ" sz="2400" dirty="0">
                <a:latin typeface="Matter" panose="00000500000000000000"/>
              </a:rPr>
              <a:t>Podpora činnosti destinačních organizací v turistických oblastech Jihomoravského kraje v letech 2024 – 2025</a:t>
            </a:r>
          </a:p>
          <a:p>
            <a:pPr marL="540000" indent="-360000">
              <a:spcAft>
                <a:spcPts val="1200"/>
              </a:spcAft>
              <a:buFont typeface="Courier New" panose="02070309020205020404" pitchFamily="49" charset="0"/>
              <a:buChar char="»"/>
            </a:pPr>
            <a:r>
              <a:rPr lang="cs-CZ" sz="2400" dirty="0">
                <a:latin typeface="Matter" panose="00000500000000000000"/>
              </a:rPr>
              <a:t>Podpora rozvoje cyklistiky a cyklistické dopravy v Jihomoravském kraji v roce 2024</a:t>
            </a:r>
          </a:p>
        </p:txBody>
      </p:sp>
    </p:spTree>
    <p:extLst>
      <p:ext uri="{BB962C8B-B14F-4D97-AF65-F5344CB8AC3E}">
        <p14:creationId xmlns:p14="http://schemas.microsoft.com/office/powerpoint/2010/main" val="271851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E8E3413-1D66-EA10-581D-8ADDA6245B1B}"/>
              </a:ext>
            </a:extLst>
          </p:cNvPr>
          <p:cNvSpPr txBox="1">
            <a:spLocks/>
          </p:cNvSpPr>
          <p:nvPr/>
        </p:nvSpPr>
        <p:spPr>
          <a:xfrm>
            <a:off x="504423" y="81999"/>
            <a:ext cx="11238713" cy="1142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cs-CZ" sz="3200" b="1" dirty="0">
                <a:solidFill>
                  <a:srgbClr val="1D34FE"/>
                </a:solidFill>
                <a:latin typeface="Matter" panose="00000500000000000000" pitchFamily="2" charset="-18"/>
              </a:rPr>
              <a:t>Koordinátoři HSOÚ</a:t>
            </a:r>
            <a:endParaRPr lang="cs-CZ" sz="2400" b="1" dirty="0">
              <a:solidFill>
                <a:schemeClr val="bg1">
                  <a:lumMod val="50000"/>
                </a:schemeClr>
              </a:solidFill>
              <a:latin typeface="Matter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26B00AF-55A5-F307-9C9E-5E545CF60530}"/>
              </a:ext>
            </a:extLst>
          </p:cNvPr>
          <p:cNvSpPr txBox="1"/>
          <p:nvPr/>
        </p:nvSpPr>
        <p:spPr>
          <a:xfrm>
            <a:off x="504423" y="1194946"/>
            <a:ext cx="599990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Matter" panose="00000500000000000000" pitchFamily="2" charset="-18"/>
              <a:buChar char="›"/>
            </a:pPr>
            <a:r>
              <a:rPr lang="cs-CZ" sz="24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Šíří dobrou praxi</a:t>
            </a:r>
          </a:p>
          <a:p>
            <a:pPr marL="285750" indent="-285750">
              <a:spcAft>
                <a:spcPts val="1200"/>
              </a:spcAft>
              <a:buFont typeface="Matter" panose="00000500000000000000" pitchFamily="2" charset="-18"/>
              <a:buChar char="›"/>
            </a:pPr>
            <a:r>
              <a:rPr lang="cs-CZ" sz="24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Znají problémy a potenciál území</a:t>
            </a:r>
          </a:p>
          <a:p>
            <a:pPr marL="285750" indent="-285750">
              <a:spcAft>
                <a:spcPts val="1200"/>
              </a:spcAft>
              <a:buFont typeface="Matter" panose="00000500000000000000" pitchFamily="2" charset="-18"/>
              <a:buChar char="›"/>
            </a:pPr>
            <a:r>
              <a:rPr lang="cs-CZ" sz="24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Pomáhají najít vhodná řešení</a:t>
            </a:r>
          </a:p>
          <a:p>
            <a:pPr marL="285750" indent="-285750">
              <a:spcAft>
                <a:spcPts val="1200"/>
              </a:spcAft>
              <a:buFont typeface="Matter" panose="00000500000000000000" pitchFamily="2" charset="-18"/>
              <a:buChar char="›"/>
            </a:pPr>
            <a:r>
              <a:rPr lang="cs-CZ" sz="24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Dokáží vyhodnotit současné nástroje </a:t>
            </a:r>
            <a:br>
              <a:rPr lang="cs-CZ" sz="24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a jejich efektivitu</a:t>
            </a:r>
          </a:p>
          <a:p>
            <a:pPr marL="285750" indent="-285750">
              <a:spcAft>
                <a:spcPts val="1200"/>
              </a:spcAft>
              <a:buFont typeface="Matter" panose="00000500000000000000" pitchFamily="2" charset="-18"/>
              <a:buChar char="›"/>
            </a:pPr>
            <a:r>
              <a:rPr lang="cs-CZ" sz="24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Konzultují projektové záměry</a:t>
            </a:r>
          </a:p>
          <a:p>
            <a:pPr marL="285750" indent="-285750">
              <a:spcAft>
                <a:spcPts val="1200"/>
              </a:spcAft>
              <a:buFont typeface="Matter" panose="00000500000000000000" pitchFamily="2" charset="-18"/>
              <a:buChar char="›"/>
            </a:pPr>
            <a:r>
              <a:rPr lang="cs-CZ" sz="24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Hledají finanční zdroje</a:t>
            </a:r>
          </a:p>
          <a:p>
            <a:pPr marL="285750" indent="-285750">
              <a:spcAft>
                <a:spcPts val="1200"/>
              </a:spcAft>
              <a:buFont typeface="Matter" panose="00000500000000000000" pitchFamily="2" charset="-18"/>
              <a:buChar char="›"/>
            </a:pPr>
            <a:r>
              <a:rPr lang="cs-CZ" sz="24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Síťují lokální hráče</a:t>
            </a:r>
          </a:p>
          <a:p>
            <a:pPr marL="285750" indent="-285750">
              <a:spcAft>
                <a:spcPts val="1200"/>
              </a:spcAft>
              <a:buFont typeface="Matter" panose="00000500000000000000" pitchFamily="2" charset="-18"/>
              <a:buChar char="›"/>
            </a:pPr>
            <a:r>
              <a:rPr lang="cs-CZ" sz="24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Jsou v kontaktu s ministerstvy</a:t>
            </a:r>
          </a:p>
          <a:p>
            <a:pPr marL="285750" indent="-285750">
              <a:spcAft>
                <a:spcPts val="1200"/>
              </a:spcAft>
              <a:buFont typeface="Matter" panose="00000500000000000000" pitchFamily="2" charset="-18"/>
              <a:buChar char="›"/>
            </a:pPr>
            <a:r>
              <a:rPr lang="cs-CZ" sz="24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Organizují semináře, kulaté stoly na dané téma přímo v území </a:t>
            </a:r>
            <a:endParaRPr lang="cs-CZ" sz="2400" dirty="0">
              <a:solidFill>
                <a:srgbClr val="000000"/>
              </a:solidFill>
              <a:effectLst/>
              <a:latin typeface="Matter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92CE0FF0-DEA7-A678-F54B-DE60BEFF9E1D}"/>
              </a:ext>
            </a:extLst>
          </p:cNvPr>
          <p:cNvSpPr/>
          <p:nvPr/>
        </p:nvSpPr>
        <p:spPr>
          <a:xfrm>
            <a:off x="6861568" y="636881"/>
            <a:ext cx="4525200" cy="1638000"/>
          </a:xfrm>
          <a:prstGeom prst="roundRect">
            <a:avLst/>
          </a:prstGeom>
          <a:solidFill>
            <a:srgbClr val="1D34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Matter" panose="00000500000000000000" pitchFamily="2" charset="-18"/>
              </a:rPr>
              <a:t>Kateřina Božková</a:t>
            </a:r>
          </a:p>
          <a:p>
            <a:pPr algn="ctr"/>
            <a:endParaRPr lang="cs-CZ" b="1" dirty="0">
              <a:latin typeface="Matter" panose="00000500000000000000" pitchFamily="2" charset="-18"/>
            </a:endParaRPr>
          </a:p>
          <a:p>
            <a:pPr algn="ctr"/>
            <a:r>
              <a:rPr lang="cs-CZ" dirty="0">
                <a:latin typeface="Matter" panose="00000500000000000000" pitchFamily="2" charset="-18"/>
              </a:rPr>
              <a:t>Znojemsko a </a:t>
            </a:r>
            <a:r>
              <a:rPr lang="cs-CZ" dirty="0" err="1">
                <a:latin typeface="Matter" panose="00000500000000000000" pitchFamily="2" charset="-18"/>
              </a:rPr>
              <a:t>Moravskokrumlovsko</a:t>
            </a:r>
            <a:endParaRPr lang="cs-CZ" dirty="0">
              <a:latin typeface="Matter" panose="00000500000000000000" pitchFamily="2" charset="-18"/>
            </a:endParaRPr>
          </a:p>
          <a:p>
            <a:pPr algn="ctr"/>
            <a:endParaRPr lang="cs-CZ" dirty="0">
              <a:latin typeface="Matter" panose="00000500000000000000" pitchFamily="2" charset="-18"/>
            </a:endParaRPr>
          </a:p>
          <a:p>
            <a:pPr algn="ctr"/>
            <a:r>
              <a:rPr lang="cs-CZ" dirty="0">
                <a:latin typeface="Matter" panose="00000500000000000000" pitchFamily="2" charset="-18"/>
              </a:rPr>
              <a:t>bozkova.katerina@jmk.cz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DC3D51A3-7AA4-82E0-1B5C-98705EB8BD9B}"/>
              </a:ext>
            </a:extLst>
          </p:cNvPr>
          <p:cNvSpPr/>
          <p:nvPr/>
        </p:nvSpPr>
        <p:spPr>
          <a:xfrm>
            <a:off x="6862439" y="2614103"/>
            <a:ext cx="4523457" cy="1638743"/>
          </a:xfrm>
          <a:prstGeom prst="roundRect">
            <a:avLst/>
          </a:prstGeom>
          <a:solidFill>
            <a:srgbClr val="1D34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Matter" panose="00000500000000000000" pitchFamily="2" charset="-18"/>
              </a:rPr>
              <a:t>Jan Lachout</a:t>
            </a:r>
          </a:p>
          <a:p>
            <a:pPr algn="ctr"/>
            <a:endParaRPr lang="cs-CZ" b="1" dirty="0">
              <a:latin typeface="Matter" panose="00000500000000000000" pitchFamily="2" charset="-18"/>
            </a:endParaRPr>
          </a:p>
          <a:p>
            <a:pPr algn="ctr"/>
            <a:r>
              <a:rPr lang="cs-CZ" dirty="0">
                <a:latin typeface="Matter" panose="00000500000000000000" pitchFamily="2" charset="-18"/>
              </a:rPr>
              <a:t>Kyjovsko, </a:t>
            </a:r>
            <a:r>
              <a:rPr lang="cs-CZ" dirty="0" err="1">
                <a:latin typeface="Matter" panose="00000500000000000000" pitchFamily="2" charset="-18"/>
              </a:rPr>
              <a:t>Ivanovicko</a:t>
            </a:r>
            <a:r>
              <a:rPr lang="cs-CZ" dirty="0">
                <a:latin typeface="Matter" panose="00000500000000000000" pitchFamily="2" charset="-18"/>
              </a:rPr>
              <a:t> a </a:t>
            </a:r>
            <a:r>
              <a:rPr lang="cs-CZ" dirty="0" err="1">
                <a:latin typeface="Matter" panose="00000500000000000000" pitchFamily="2" charset="-18"/>
              </a:rPr>
              <a:t>Velkoopatovicko</a:t>
            </a:r>
            <a:endParaRPr lang="cs-CZ" dirty="0">
              <a:latin typeface="Matter" panose="00000500000000000000" pitchFamily="2" charset="-18"/>
            </a:endParaRPr>
          </a:p>
          <a:p>
            <a:pPr algn="ctr"/>
            <a:endParaRPr lang="cs-CZ" dirty="0">
              <a:latin typeface="Matter" panose="00000500000000000000" pitchFamily="2" charset="-18"/>
            </a:endParaRPr>
          </a:p>
          <a:p>
            <a:pPr algn="ctr"/>
            <a:r>
              <a:rPr lang="cs-CZ" dirty="0">
                <a:latin typeface="Matter" panose="00000500000000000000" pitchFamily="2" charset="-18"/>
              </a:rPr>
              <a:t>lachout.jan@jmk.cz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13B2DDA3-96E0-2688-B8FC-A914A6162483}"/>
              </a:ext>
            </a:extLst>
          </p:cNvPr>
          <p:cNvSpPr/>
          <p:nvPr/>
        </p:nvSpPr>
        <p:spPr>
          <a:xfrm>
            <a:off x="6860696" y="4583120"/>
            <a:ext cx="4525200" cy="1638000"/>
          </a:xfrm>
          <a:prstGeom prst="roundRect">
            <a:avLst/>
          </a:prstGeom>
          <a:solidFill>
            <a:srgbClr val="1D34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Matter" panose="00000500000000000000" pitchFamily="2" charset="-18"/>
              </a:rPr>
              <a:t>Martina Blatná</a:t>
            </a:r>
          </a:p>
          <a:p>
            <a:pPr algn="ctr"/>
            <a:endParaRPr lang="cs-CZ" b="1" dirty="0">
              <a:latin typeface="Matter" panose="00000500000000000000" pitchFamily="2" charset="-18"/>
            </a:endParaRPr>
          </a:p>
          <a:p>
            <a:pPr algn="ctr"/>
            <a:r>
              <a:rPr lang="cs-CZ" dirty="0">
                <a:latin typeface="Matter" panose="00000500000000000000" pitchFamily="2" charset="-18"/>
              </a:rPr>
              <a:t>Hodonínsko a </a:t>
            </a:r>
            <a:r>
              <a:rPr lang="cs-CZ" dirty="0" err="1">
                <a:latin typeface="Matter" panose="00000500000000000000" pitchFamily="2" charset="-18"/>
              </a:rPr>
              <a:t>Veselsko</a:t>
            </a:r>
            <a:br>
              <a:rPr lang="cs-CZ" dirty="0">
                <a:latin typeface="Matter" panose="00000500000000000000" pitchFamily="2" charset="-18"/>
              </a:rPr>
            </a:br>
            <a:endParaRPr lang="cs-CZ" dirty="0">
              <a:latin typeface="Matter" panose="00000500000000000000" pitchFamily="2" charset="-18"/>
            </a:endParaRPr>
          </a:p>
          <a:p>
            <a:pPr algn="ctr"/>
            <a:r>
              <a:rPr lang="cs-CZ" dirty="0">
                <a:latin typeface="Matter" panose="00000500000000000000" pitchFamily="2" charset="-18"/>
              </a:rPr>
              <a:t>blatna.martina@jmk.cz</a:t>
            </a:r>
          </a:p>
        </p:txBody>
      </p:sp>
    </p:spTree>
    <p:extLst>
      <p:ext uri="{BB962C8B-B14F-4D97-AF65-F5344CB8AC3E}">
        <p14:creationId xmlns:p14="http://schemas.microsoft.com/office/powerpoint/2010/main" val="260784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E8E3413-1D66-EA10-581D-8ADDA6245B1B}"/>
              </a:ext>
            </a:extLst>
          </p:cNvPr>
          <p:cNvSpPr txBox="1">
            <a:spLocks/>
          </p:cNvSpPr>
          <p:nvPr/>
        </p:nvSpPr>
        <p:spPr>
          <a:xfrm>
            <a:off x="476643" y="182536"/>
            <a:ext cx="11238713" cy="11409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cs-CZ" sz="3200" b="1" dirty="0">
                <a:solidFill>
                  <a:srgbClr val="1D34FE"/>
                </a:solidFill>
                <a:latin typeface="Matter" panose="00000500000000000000" pitchFamily="2" charset="-18"/>
              </a:rPr>
              <a:t>Hospodářsky a sociálně ohrožená území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53C2D11-3854-F36C-117F-A080E4472650}"/>
              </a:ext>
            </a:extLst>
          </p:cNvPr>
          <p:cNvSpPr txBox="1"/>
          <p:nvPr/>
        </p:nvSpPr>
        <p:spPr>
          <a:xfrm>
            <a:off x="596701" y="1729553"/>
            <a:ext cx="102617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Matter" panose="00000500000000000000" pitchFamily="2" charset="-18"/>
              <a:buChar char="›"/>
            </a:pPr>
            <a:r>
              <a:rPr lang="cs-CZ" sz="24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Na webové stránce </a:t>
            </a:r>
            <a:r>
              <a:rPr lang="cs-CZ" sz="24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www.rskjmk.cz</a:t>
            </a:r>
            <a:r>
              <a:rPr lang="cs-CZ" sz="24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 byl vytvořen oddíl pro HSOÚ</a:t>
            </a:r>
          </a:p>
          <a:p>
            <a:pPr marL="285750" indent="-285750">
              <a:spcAft>
                <a:spcPts val="1200"/>
              </a:spcAft>
              <a:buFont typeface="Matter" panose="00000500000000000000" pitchFamily="2" charset="-18"/>
              <a:buChar char="›"/>
            </a:pPr>
            <a:r>
              <a:rPr lang="cs-CZ" sz="2400" dirty="0">
                <a:solidFill>
                  <a:srgbClr val="000000"/>
                </a:solidFill>
                <a:effectLst/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Aktuálně připravujeme na základě studií HSOÚ šetření, jaká témata jsou obcemi řešena, a ve kterých tématech nemají dostatek informací</a:t>
            </a:r>
          </a:p>
          <a:p>
            <a:pPr marL="285750" indent="-285750">
              <a:spcAft>
                <a:spcPts val="1200"/>
              </a:spcAft>
              <a:buFont typeface="Matter" panose="00000500000000000000" pitchFamily="2" charset="-18"/>
              <a:buChar char="›"/>
            </a:pPr>
            <a:r>
              <a:rPr lang="cs-CZ" sz="24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Semináře na konkrétní témata v území – bydlení, dotační programy JMK, rozvoj cyklistiky, adaptační opatření</a:t>
            </a:r>
          </a:p>
          <a:p>
            <a:pPr marL="285750" indent="-285750">
              <a:spcAft>
                <a:spcPts val="1200"/>
              </a:spcAft>
              <a:buFont typeface="Matter" panose="00000500000000000000" pitchFamily="2" charset="-18"/>
              <a:buChar char="›"/>
            </a:pPr>
            <a:endParaRPr lang="cs-CZ" sz="2400" dirty="0">
              <a:solidFill>
                <a:srgbClr val="000000"/>
              </a:solidFill>
              <a:effectLst/>
              <a:latin typeface="Matter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Matter" panose="00000500000000000000" pitchFamily="2" charset="-18"/>
              <a:buChar char="›"/>
            </a:pPr>
            <a:r>
              <a:rPr lang="cs-CZ" sz="2400" dirty="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Celostátní opatření – příprava dotačního programu pro HSOÚ (podpora </a:t>
            </a:r>
            <a:r>
              <a:rPr lang="cs-CZ" sz="2400">
                <a:solidFill>
                  <a:srgbClr val="000000"/>
                </a:solidFill>
                <a:latin typeface="Matter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projektových příprav pro obce)</a:t>
            </a:r>
            <a:endParaRPr lang="cs-CZ" sz="2400" dirty="0">
              <a:solidFill>
                <a:srgbClr val="000000"/>
              </a:solidFill>
              <a:effectLst/>
              <a:latin typeface="Matter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666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>
          <a:noFill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dirty="0">
            <a:solidFill>
              <a:schemeClr val="bg1">
                <a:lumMod val="85000"/>
              </a:schemeClr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44f18e-5df9-442b-a475-5962878c3dfc">
      <Terms xmlns="http://schemas.microsoft.com/office/infopath/2007/PartnerControls"/>
    </lcf76f155ced4ddcb4097134ff3c332f>
    <TaxCatchAll xmlns="4cc1ea81-3f73-4be6-bc93-a6df2446c3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9723BE3D41F70419CA45C4B78CA58F7" ma:contentTypeVersion="15" ma:contentTypeDescription="Vytvoří nový dokument" ma:contentTypeScope="" ma:versionID="75fdb2592df95bfc741c4cf5d990826b">
  <xsd:schema xmlns:xsd="http://www.w3.org/2001/XMLSchema" xmlns:xs="http://www.w3.org/2001/XMLSchema" xmlns:p="http://schemas.microsoft.com/office/2006/metadata/properties" xmlns:ns2="dd44f18e-5df9-442b-a475-5962878c3dfc" xmlns:ns3="4cc1ea81-3f73-4be6-bc93-a6df2446c352" targetNamespace="http://schemas.microsoft.com/office/2006/metadata/properties" ma:root="true" ma:fieldsID="5782f77778d820bf2abfa20d974d00b8" ns2:_="" ns3:_="">
    <xsd:import namespace="dd44f18e-5df9-442b-a475-5962878c3dfc"/>
    <xsd:import namespace="4cc1ea81-3f73-4be6-bc93-a6df2446c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4f18e-5df9-442b-a475-5962878c3d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00968d64-1f8e-441e-963a-d9e2b8048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1ea81-3f73-4be6-bc93-a6df2446c35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8e7ee60-2483-48bc-a81f-023a28ac5d60}" ma:internalName="TaxCatchAll" ma:showField="CatchAllData" ma:web="4cc1ea81-3f73-4be6-bc93-a6df2446c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BA6724-FB88-49AA-817E-D273E5017BC6}">
  <ds:schemaRefs>
    <ds:schemaRef ds:uri="4cc1ea81-3f73-4be6-bc93-a6df2446c352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d44f18e-5df9-442b-a475-5962878c3df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33A2A8-9305-4F62-81D1-B21B29371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CC1558-7319-4538-B675-6F3C38E22313}">
  <ds:schemaRefs>
    <ds:schemaRef ds:uri="4cc1ea81-3f73-4be6-bc93-a6df2446c352"/>
    <ds:schemaRef ds:uri="dd44f18e-5df9-442b-a475-5962878c3d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504</Words>
  <Application>Microsoft Office PowerPoint</Application>
  <PresentationFormat>Širokoúhlá obrazovka</PresentationFormat>
  <Paragraphs>97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8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Courier New</vt:lpstr>
      <vt:lpstr>Helvetica Neue</vt:lpstr>
      <vt:lpstr>Matter</vt:lpstr>
      <vt:lpstr>Motiv Office</vt:lpstr>
      <vt:lpstr>3_Vlastní návrh</vt:lpstr>
      <vt:lpstr>1_Vlastní návrh</vt:lpstr>
      <vt:lpstr>2_Vlastní návrh</vt:lpstr>
      <vt:lpstr>4_Vlastní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Hrabálek Jan</dc:creator>
  <cp:lastModifiedBy>Bravencová Lucie</cp:lastModifiedBy>
  <cp:revision>4</cp:revision>
  <dcterms:created xsi:type="dcterms:W3CDTF">2024-03-14T11:19:20Z</dcterms:created>
  <dcterms:modified xsi:type="dcterms:W3CDTF">2024-06-13T12:50:42Z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0ebb53-23a2-471a-9c6e-17bd0d11311e_Enabled">
    <vt:lpwstr>true</vt:lpwstr>
  </property>
  <property fmtid="{D5CDD505-2E9C-101B-9397-08002B2CF9AE}" pid="3" name="MSIP_Label_690ebb53-23a2-471a-9c6e-17bd0d11311e_SetDate">
    <vt:lpwstr>2024-03-14T11:23:18Z</vt:lpwstr>
  </property>
  <property fmtid="{D5CDD505-2E9C-101B-9397-08002B2CF9AE}" pid="4" name="MSIP_Label_690ebb53-23a2-471a-9c6e-17bd0d11311e_Method">
    <vt:lpwstr>Standard</vt:lpwstr>
  </property>
  <property fmtid="{D5CDD505-2E9C-101B-9397-08002B2CF9AE}" pid="5" name="MSIP_Label_690ebb53-23a2-471a-9c6e-17bd0d11311e_Name">
    <vt:lpwstr>690ebb53-23a2-471a-9c6e-17bd0d11311e</vt:lpwstr>
  </property>
  <property fmtid="{D5CDD505-2E9C-101B-9397-08002B2CF9AE}" pid="6" name="MSIP_Label_690ebb53-23a2-471a-9c6e-17bd0d11311e_SiteId">
    <vt:lpwstr>418bc066-1b00-4aad-ad98-9ead95bb26a9</vt:lpwstr>
  </property>
  <property fmtid="{D5CDD505-2E9C-101B-9397-08002B2CF9AE}" pid="7" name="MSIP_Label_690ebb53-23a2-471a-9c6e-17bd0d11311e_ActionId">
    <vt:lpwstr>fe9ab398-e7f1-46b5-bcb1-6524d8be3867</vt:lpwstr>
  </property>
  <property fmtid="{D5CDD505-2E9C-101B-9397-08002B2CF9AE}" pid="8" name="MSIP_Label_690ebb53-23a2-471a-9c6e-17bd0d11311e_ContentBits">
    <vt:lpwstr>0</vt:lpwstr>
  </property>
  <property fmtid="{D5CDD505-2E9C-101B-9397-08002B2CF9AE}" pid="9" name="ContentTypeId">
    <vt:lpwstr>0x010100C9723BE3D41F70419CA45C4B78CA58F7</vt:lpwstr>
  </property>
  <property fmtid="{D5CDD505-2E9C-101B-9397-08002B2CF9AE}" pid="10" name="MediaServiceImageTags">
    <vt:lpwstr/>
  </property>
</Properties>
</file>